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1"/>
  </p:notesMasterIdLst>
  <p:sldIdLst>
    <p:sldId id="256" r:id="rId4"/>
    <p:sldId id="410" r:id="rId5"/>
    <p:sldId id="392" r:id="rId6"/>
    <p:sldId id="272" r:id="rId7"/>
    <p:sldId id="388" r:id="rId8"/>
    <p:sldId id="330" r:id="rId9"/>
    <p:sldId id="278" r:id="rId10"/>
    <p:sldId id="383" r:id="rId11"/>
    <p:sldId id="384" r:id="rId12"/>
    <p:sldId id="412" r:id="rId13"/>
    <p:sldId id="413" r:id="rId14"/>
    <p:sldId id="387" r:id="rId15"/>
    <p:sldId id="389" r:id="rId16"/>
    <p:sldId id="381" r:id="rId17"/>
    <p:sldId id="414" r:id="rId18"/>
    <p:sldId id="385" r:id="rId19"/>
    <p:sldId id="395" r:id="rId20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8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BD69E-1B5D-4267-B8C1-4A16973CC32E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D4969-4296-47A3-963C-66AB5AF9D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56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700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0" y="0"/>
            <a:ext cx="12197005" cy="4351918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568000" y="1946208"/>
            <a:ext cx="6624000" cy="33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15" hasCustomPrompt="1"/>
          </p:nvPr>
        </p:nvSpPr>
        <p:spPr>
          <a:xfrm>
            <a:off x="-3076" y="1946208"/>
            <a:ext cx="2628000" cy="13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16" hasCustomPrompt="1"/>
          </p:nvPr>
        </p:nvSpPr>
        <p:spPr>
          <a:xfrm>
            <a:off x="2782462" y="1946208"/>
            <a:ext cx="2628000" cy="13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58208"/>
            <a:ext cx="5410462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390221"/>
            <a:ext cx="12192000" cy="8158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8620001-CB7F-4D0F-85CE-3B315021E74D}"/>
              </a:ext>
            </a:extLst>
          </p:cNvPr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8CED24C5-3D6F-493D-B438-C01C4AEFF83E}"/>
              </a:ext>
            </a:extLst>
          </p:cNvPr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5C6C6E4-4FFF-42C6-B5DA-359E70C5FF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904E732-1FD2-4CA1-BE6C-FB42AFC078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CA134A85-ED87-42D1-ABD3-3B2814BCF8D2}"/>
              </a:ext>
            </a:extLst>
          </p:cNvPr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83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524250" y="0"/>
            <a:ext cx="514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444"/>
            <a:ext cx="2081463" cy="1977390"/>
          </a:xfrm>
          <a:prstGeom prst="rect">
            <a:avLst/>
          </a:prstGeom>
        </p:spPr>
      </p:pic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706" r:id="rId9"/>
    <p:sldLayoutId id="2147483705" r:id="rId10"/>
    <p:sldLayoutId id="2147483699" r:id="rId11"/>
    <p:sldLayoutId id="2147483656" r:id="rId12"/>
    <p:sldLayoutId id="2147483690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b/blockchain.asp" TargetMode="External"/><Relationship Id="rId2" Type="http://schemas.openxmlformats.org/officeDocument/2006/relationships/hyperlink" Target="https://www.investopedia.com/terms/v/virtual-currency.asp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stooq.com" TargetMode="External"/><Relationship Id="rId2" Type="http://schemas.openxmlformats.org/officeDocument/2006/relationships/hyperlink" Target="https://github.com/twintproject/twin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4574" y="2226600"/>
            <a:ext cx="6029589" cy="1641411"/>
          </a:xfrm>
        </p:spPr>
        <p:txBody>
          <a:bodyPr/>
          <a:lstStyle/>
          <a:p>
            <a:r>
              <a:rPr lang="en-US" b="1" dirty="0"/>
              <a:t>Cryptocurrencies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04574" y="3868011"/>
            <a:ext cx="8610600" cy="432048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Can we predict changes to the price of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a cryptocurrency based on social media?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4426" y="4499980"/>
            <a:ext cx="456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Razi Ali Saleh and Aaron Katzin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A116B738-06F6-4A8E-AD1E-E0A3054CE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7" y="1612664"/>
            <a:ext cx="11133303" cy="551591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Visualizing our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BACF66-8B4A-47ED-B446-718C4B3FF148}"/>
              </a:ext>
            </a:extLst>
          </p:cNvPr>
          <p:cNvSpPr txBox="1"/>
          <p:nvPr/>
        </p:nvSpPr>
        <p:spPr>
          <a:xfrm>
            <a:off x="2321965" y="1612664"/>
            <a:ext cx="7548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relationship between the sell hashtag and the price of Bitcoin.</a:t>
            </a:r>
          </a:p>
          <a:p>
            <a:r>
              <a:rPr lang="en-US" dirty="0"/>
              <a:t>A spike in the sell hashtag corresponds with a major price drop in Bitcoin</a:t>
            </a:r>
          </a:p>
        </p:txBody>
      </p:sp>
    </p:spTree>
    <p:extLst>
      <p:ext uri="{BB962C8B-B14F-4D97-AF65-F5344CB8AC3E}">
        <p14:creationId xmlns:p14="http://schemas.microsoft.com/office/powerpoint/2010/main" val="1153743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786D9F3-B1CA-4682-9B39-642647C17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4" y="1612664"/>
            <a:ext cx="11038450" cy="546892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Visualizing our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BACF66-8B4A-47ED-B446-718C4B3FF148}"/>
              </a:ext>
            </a:extLst>
          </p:cNvPr>
          <p:cNvSpPr txBox="1"/>
          <p:nvPr/>
        </p:nvSpPr>
        <p:spPr>
          <a:xfrm>
            <a:off x="2452032" y="1612664"/>
            <a:ext cx="7287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relationship between the S&amp;P 500 index and the price of Bitcoin.</a:t>
            </a:r>
          </a:p>
          <a:p>
            <a:r>
              <a:rPr lang="en-US" dirty="0"/>
              <a:t>We can see a that there is usually a direct relationship.</a:t>
            </a:r>
          </a:p>
        </p:txBody>
      </p:sp>
    </p:spTree>
    <p:extLst>
      <p:ext uri="{BB962C8B-B14F-4D97-AF65-F5344CB8AC3E}">
        <p14:creationId xmlns:p14="http://schemas.microsoft.com/office/powerpoint/2010/main" val="143086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19">
            <a:extLst>
              <a:ext uri="{FF2B5EF4-FFF2-40B4-BE49-F238E27FC236}">
                <a16:creationId xmlns:a16="http://schemas.microsoft.com/office/drawing/2014/main" id="{4368900C-87E8-4B68-8328-D86D925A9E82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6471654" y="1401538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6" name="타원 4">
              <a:extLst>
                <a:ext uri="{FF2B5EF4-FFF2-40B4-BE49-F238E27FC236}">
                  <a16:creationId xmlns:a16="http://schemas.microsoft.com/office/drawing/2014/main" id="{FA041624-3B07-4718-A820-A72804E8A0A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18">
              <a:extLst>
                <a:ext uri="{FF2B5EF4-FFF2-40B4-BE49-F238E27FC236}">
                  <a16:creationId xmlns:a16="http://schemas.microsoft.com/office/drawing/2014/main" id="{0614874A-FE3E-4A03-BBCC-FBADCEB3B00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5" y="315982"/>
            <a:ext cx="8869934" cy="724247"/>
          </a:xfrm>
        </p:spPr>
        <p:txBody>
          <a:bodyPr/>
          <a:lstStyle/>
          <a:p>
            <a:r>
              <a:rPr lang="en-US" sz="3800" dirty="0"/>
              <a:t>Data Modeling – Choosing an algorithm</a:t>
            </a:r>
          </a:p>
        </p:txBody>
      </p:sp>
      <p:pic>
        <p:nvPicPr>
          <p:cNvPr id="31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BED97560-6D6C-41D6-A039-78CBE8A3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BC06F51B-263A-4234-A47A-98D72C4211AE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33" name="Freeform 52">
            <a:extLst>
              <a:ext uri="{FF2B5EF4-FFF2-40B4-BE49-F238E27FC236}">
                <a16:creationId xmlns:a16="http://schemas.microsoft.com/office/drawing/2014/main" id="{FDB0D035-6C80-4ECB-B3E9-AC1B5FA1D0BA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Freeform 51">
            <a:extLst>
              <a:ext uri="{FF2B5EF4-FFF2-40B4-BE49-F238E27FC236}">
                <a16:creationId xmlns:a16="http://schemas.microsoft.com/office/drawing/2014/main" id="{53C3C56B-B7D0-4842-B6D7-D10A6B36E755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54CC3B-9DC8-4C3A-A690-E730CDBB1A4B}"/>
              </a:ext>
            </a:extLst>
          </p:cNvPr>
          <p:cNvSpPr txBox="1"/>
          <p:nvPr/>
        </p:nvSpPr>
        <p:spPr>
          <a:xfrm>
            <a:off x="6408773" y="3799539"/>
            <a:ext cx="51098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cs typeface="Arial" pitchFamily="34" charset="0"/>
              </a:rPr>
              <a:t>We tried a few machine learning algorithms and we fed each of them various parameters and columns.</a:t>
            </a:r>
          </a:p>
          <a:p>
            <a:r>
              <a:rPr lang="en-US" altLang="ko-KR" sz="2000" dirty="0">
                <a:cs typeface="Arial" pitchFamily="34" charset="0"/>
              </a:rPr>
              <a:t>In the end we were deciding between Random Forest and Decision Tree.</a:t>
            </a:r>
          </a:p>
          <a:p>
            <a:r>
              <a:rPr lang="en-US" altLang="ko-KR" sz="2000" dirty="0">
                <a:cs typeface="Arial" pitchFamily="34" charset="0"/>
              </a:rPr>
              <a:t>We chose </a:t>
            </a:r>
            <a:r>
              <a:rPr lang="en-US" altLang="ko-KR" sz="2000" b="1" dirty="0">
                <a:cs typeface="Arial" pitchFamily="34" charset="0"/>
              </a:rPr>
              <a:t>Random Forest </a:t>
            </a:r>
            <a:r>
              <a:rPr lang="en-US" altLang="ko-KR" sz="2000" dirty="0">
                <a:cs typeface="Arial" pitchFamily="34" charset="0"/>
              </a:rPr>
              <a:t>as it was the most accurate in its predictions.</a:t>
            </a:r>
          </a:p>
        </p:txBody>
      </p:sp>
      <p:grpSp>
        <p:nvGrpSpPr>
          <p:cNvPr id="88" name="그룹 19">
            <a:extLst>
              <a:ext uri="{FF2B5EF4-FFF2-40B4-BE49-F238E27FC236}">
                <a16:creationId xmlns:a16="http://schemas.microsoft.com/office/drawing/2014/main" id="{CB9FB7D6-40A0-40D9-9203-1AD3F3DFD8AD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7230695" y="1537083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9" name="타원 4">
              <a:extLst>
                <a:ext uri="{FF2B5EF4-FFF2-40B4-BE49-F238E27FC236}">
                  <a16:creationId xmlns:a16="http://schemas.microsoft.com/office/drawing/2014/main" id="{36EBBC0E-FEA9-477F-A8AD-E4B2742B9A6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18">
              <a:extLst>
                <a:ext uri="{FF2B5EF4-FFF2-40B4-BE49-F238E27FC236}">
                  <a16:creationId xmlns:a16="http://schemas.microsoft.com/office/drawing/2014/main" id="{0F9F2193-AE24-476D-8930-61503F54D3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19">
            <a:extLst>
              <a:ext uri="{FF2B5EF4-FFF2-40B4-BE49-F238E27FC236}">
                <a16:creationId xmlns:a16="http://schemas.microsoft.com/office/drawing/2014/main" id="{3139B7D0-8A88-40F6-9B1B-C0B589A703DF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731149" y="208013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2" name="타원 4">
              <a:extLst>
                <a:ext uri="{FF2B5EF4-FFF2-40B4-BE49-F238E27FC236}">
                  <a16:creationId xmlns:a16="http://schemas.microsoft.com/office/drawing/2014/main" id="{5D3A3821-3318-4770-975A-0BC9DB00A91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18">
              <a:extLst>
                <a:ext uri="{FF2B5EF4-FFF2-40B4-BE49-F238E27FC236}">
                  <a16:creationId xmlns:a16="http://schemas.microsoft.com/office/drawing/2014/main" id="{A56EFB09-0BBA-4150-A735-30C8F5726D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19">
            <a:extLst>
              <a:ext uri="{FF2B5EF4-FFF2-40B4-BE49-F238E27FC236}">
                <a16:creationId xmlns:a16="http://schemas.microsoft.com/office/drawing/2014/main" id="{347C9A78-8B5C-4792-BDC9-46F41F4AF5BE}"/>
              </a:ext>
            </a:extLst>
          </p:cNvPr>
          <p:cNvGrpSpPr>
            <a:grpSpLocks noChangeAspect="1"/>
          </p:cNvGrpSpPr>
          <p:nvPr/>
        </p:nvGrpSpPr>
        <p:grpSpPr>
          <a:xfrm rot="18000000">
            <a:off x="7293668" y="269084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5" name="타원 4">
              <a:extLst>
                <a:ext uri="{FF2B5EF4-FFF2-40B4-BE49-F238E27FC236}">
                  <a16:creationId xmlns:a16="http://schemas.microsoft.com/office/drawing/2014/main" id="{B1059BA4-FCE8-466F-A9B4-9F84536344E7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18">
              <a:extLst>
                <a:ext uri="{FF2B5EF4-FFF2-40B4-BE49-F238E27FC236}">
                  <a16:creationId xmlns:a16="http://schemas.microsoft.com/office/drawing/2014/main" id="{BD1E8A27-7796-4C4F-9562-7B2247206C9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4B7E06F0-CF50-4C3E-B376-DA44A3742ABA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1531" y="2795216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8" name="타원 4">
              <a:extLst>
                <a:ext uri="{FF2B5EF4-FFF2-40B4-BE49-F238E27FC236}">
                  <a16:creationId xmlns:a16="http://schemas.microsoft.com/office/drawing/2014/main" id="{CF6481FB-90D9-4231-A8FF-99A8E1417C0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18">
              <a:extLst>
                <a:ext uri="{FF2B5EF4-FFF2-40B4-BE49-F238E27FC236}">
                  <a16:creationId xmlns:a16="http://schemas.microsoft.com/office/drawing/2014/main" id="{45F1AA23-C530-4827-9337-95833D1AF598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D4530C7-D1AD-4E59-BCCF-80FE829D0D6A}"/>
              </a:ext>
            </a:extLst>
          </p:cNvPr>
          <p:cNvGrpSpPr/>
          <p:nvPr/>
        </p:nvGrpSpPr>
        <p:grpSpPr>
          <a:xfrm>
            <a:off x="6012900" y="1553395"/>
            <a:ext cx="874948" cy="1318331"/>
            <a:chOff x="6012900" y="1553395"/>
            <a:chExt cx="874948" cy="131833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CF13372-43C7-4715-97C1-722E80117C35}"/>
                </a:ext>
              </a:extLst>
            </p:cNvPr>
            <p:cNvGrpSpPr/>
            <p:nvPr/>
          </p:nvGrpSpPr>
          <p:grpSpPr>
            <a:xfrm rot="2891550">
              <a:off x="5791208" y="1775087"/>
              <a:ext cx="1318331" cy="874948"/>
              <a:chOff x="8890504" y="1819747"/>
              <a:chExt cx="2424749" cy="1609253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53EF37B-F2A3-4B1B-B1D5-409902CC92BB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6DF1172A-5811-46DA-AD40-E7F4C183CC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77E0EB20-9319-4124-8BC8-BA297C7516F0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11A3072-5050-487F-A315-77F4D4CFA422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자유형 18">
              <a:extLst>
                <a:ext uri="{FF2B5EF4-FFF2-40B4-BE49-F238E27FC236}">
                  <a16:creationId xmlns:a16="http://schemas.microsoft.com/office/drawing/2014/main" id="{AAFDA82C-DE97-401B-B714-6B72CE2FC18D}"/>
                </a:ext>
              </a:extLst>
            </p:cNvPr>
            <p:cNvSpPr/>
            <p:nvPr/>
          </p:nvSpPr>
          <p:spPr>
            <a:xfrm rot="2112703">
              <a:off x="6222843" y="1915129"/>
              <a:ext cx="391813" cy="521464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E0B23E9-F9DD-48A2-809A-F7A1C23BA4F2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50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Attempted predictions</a:t>
            </a:r>
          </a:p>
        </p:txBody>
      </p:sp>
      <p:grpSp>
        <p:nvGrpSpPr>
          <p:cNvPr id="3" name="Group 36">
            <a:extLst>
              <a:ext uri="{FF2B5EF4-FFF2-40B4-BE49-F238E27FC236}">
                <a16:creationId xmlns:a16="http://schemas.microsoft.com/office/drawing/2014/main" id="{CFFA20D0-77FF-4B99-A58E-3433DB410C21}"/>
              </a:ext>
            </a:extLst>
          </p:cNvPr>
          <p:cNvGrpSpPr/>
          <p:nvPr/>
        </p:nvGrpSpPr>
        <p:grpSpPr>
          <a:xfrm>
            <a:off x="915176" y="1933751"/>
            <a:ext cx="10361647" cy="4152161"/>
            <a:chOff x="467544" y="1347614"/>
            <a:chExt cx="8208912" cy="32895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A874E2-0617-49E1-8B72-2877E81210C1}"/>
                </a:ext>
              </a:extLst>
            </p:cNvPr>
            <p:cNvSpPr/>
            <p:nvPr/>
          </p:nvSpPr>
          <p:spPr>
            <a:xfrm>
              <a:off x="467544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386EB76F-1F28-49A0-833F-40734BC4442B}"/>
                </a:ext>
              </a:extLst>
            </p:cNvPr>
            <p:cNvSpPr/>
            <p:nvPr/>
          </p:nvSpPr>
          <p:spPr>
            <a:xfrm flipH="1">
              <a:off x="4644008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62537CF2-01C2-46BE-9F2D-04765BD27A6B}"/>
                </a:ext>
              </a:extLst>
            </p:cNvPr>
            <p:cNvSpPr/>
            <p:nvPr/>
          </p:nvSpPr>
          <p:spPr>
            <a:xfrm flipV="1">
              <a:off x="46754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F67A189-FEBB-4B59-B609-ABDBACE53DA7}"/>
                </a:ext>
              </a:extLst>
            </p:cNvPr>
            <p:cNvSpPr/>
            <p:nvPr/>
          </p:nvSpPr>
          <p:spPr>
            <a:xfrm flipH="1" flipV="1">
              <a:off x="463562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44">
              <a:extLst>
                <a:ext uri="{FF2B5EF4-FFF2-40B4-BE49-F238E27FC236}">
                  <a16:creationId xmlns:a16="http://schemas.microsoft.com/office/drawing/2014/main" id="{507D26B8-4F56-4969-8E7C-87C98B28653B}"/>
                </a:ext>
              </a:extLst>
            </p:cNvPr>
            <p:cNvSpPr/>
            <p:nvPr/>
          </p:nvSpPr>
          <p:spPr>
            <a:xfrm rot="2700000">
              <a:off x="3990029" y="2417307"/>
              <a:ext cx="1157246" cy="11572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ight Triangle 48">
              <a:extLst>
                <a:ext uri="{FF2B5EF4-FFF2-40B4-BE49-F238E27FC236}">
                  <a16:creationId xmlns:a16="http://schemas.microsoft.com/office/drawing/2014/main" id="{1EDEC09C-517E-472B-8ABA-07ECC2520E83}"/>
                </a:ext>
              </a:extLst>
            </p:cNvPr>
            <p:cNvSpPr/>
            <p:nvPr/>
          </p:nvSpPr>
          <p:spPr>
            <a:xfrm rot="10800000">
              <a:off x="4932040" y="2349847"/>
              <a:ext cx="288032" cy="288032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ight Triangle 50">
              <a:extLst>
                <a:ext uri="{FF2B5EF4-FFF2-40B4-BE49-F238E27FC236}">
                  <a16:creationId xmlns:a16="http://schemas.microsoft.com/office/drawing/2014/main" id="{865D433C-5D62-4F8D-A875-D51F15D49723}"/>
                </a:ext>
              </a:extLst>
            </p:cNvPr>
            <p:cNvSpPr/>
            <p:nvPr/>
          </p:nvSpPr>
          <p:spPr>
            <a:xfrm rot="16200000">
              <a:off x="4932040" y="3348598"/>
              <a:ext cx="288032" cy="28803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63">
              <a:extLst>
                <a:ext uri="{FF2B5EF4-FFF2-40B4-BE49-F238E27FC236}">
                  <a16:creationId xmlns:a16="http://schemas.microsoft.com/office/drawing/2014/main" id="{99E6F270-DD52-4AF4-BCE8-1622BC38AE20}"/>
                </a:ext>
              </a:extLst>
            </p:cNvPr>
            <p:cNvSpPr/>
            <p:nvPr/>
          </p:nvSpPr>
          <p:spPr>
            <a:xfrm>
              <a:off x="3946788" y="3369919"/>
              <a:ext cx="288032" cy="288032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ight Triangle 64">
              <a:extLst>
                <a:ext uri="{FF2B5EF4-FFF2-40B4-BE49-F238E27FC236}">
                  <a16:creationId xmlns:a16="http://schemas.microsoft.com/office/drawing/2014/main" id="{78071D3D-DA43-4079-BC52-8B48BF728066}"/>
                </a:ext>
              </a:extLst>
            </p:cNvPr>
            <p:cNvSpPr/>
            <p:nvPr/>
          </p:nvSpPr>
          <p:spPr>
            <a:xfrm rot="5400000">
              <a:off x="3939168" y="2340540"/>
              <a:ext cx="288032" cy="28803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Group 71">
            <a:extLst>
              <a:ext uri="{FF2B5EF4-FFF2-40B4-BE49-F238E27FC236}">
                <a16:creationId xmlns:a16="http://schemas.microsoft.com/office/drawing/2014/main" id="{B145ED59-7F5A-46C5-94C2-4D15C0B99A20}"/>
              </a:ext>
            </a:extLst>
          </p:cNvPr>
          <p:cNvGrpSpPr/>
          <p:nvPr/>
        </p:nvGrpSpPr>
        <p:grpSpPr>
          <a:xfrm>
            <a:off x="7399580" y="2481155"/>
            <a:ext cx="3494150" cy="1012531"/>
            <a:chOff x="2530758" y="1636311"/>
            <a:chExt cx="1773465" cy="10125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BA25D2-3D59-4C6E-8B93-4DCFB7526671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We attempted to predict whether Bitcoin’s price will increase or decrease by at least 5% on the day after a given day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E9A81D-1DB9-481D-8783-0B901701B0A8}"/>
                </a:ext>
              </a:extLst>
            </p:cNvPr>
            <p:cNvSpPr txBox="1"/>
            <p:nvPr/>
          </p:nvSpPr>
          <p:spPr>
            <a:xfrm>
              <a:off x="2530758" y="1636311"/>
              <a:ext cx="1773465" cy="52322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Major increase and decrease tomorrow</a:t>
              </a:r>
            </a:p>
            <a:p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74">
            <a:extLst>
              <a:ext uri="{FF2B5EF4-FFF2-40B4-BE49-F238E27FC236}">
                <a16:creationId xmlns:a16="http://schemas.microsoft.com/office/drawing/2014/main" id="{00EDB7CB-172C-42AD-A126-B620D162C08C}"/>
              </a:ext>
            </a:extLst>
          </p:cNvPr>
          <p:cNvGrpSpPr/>
          <p:nvPr/>
        </p:nvGrpSpPr>
        <p:grpSpPr>
          <a:xfrm>
            <a:off x="1789183" y="2464040"/>
            <a:ext cx="3312368" cy="904810"/>
            <a:chOff x="2530759" y="1744032"/>
            <a:chExt cx="1681201" cy="9048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855DC7-ECF3-4648-8125-D802C8FD954F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attempted to predict whether Bitcoin’s price will increase or decrease by at least 5% on a given day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25BCAE-DB74-4A80-8BAE-D313C03D203F}"/>
                </a:ext>
              </a:extLst>
            </p:cNvPr>
            <p:cNvSpPr txBox="1"/>
            <p:nvPr/>
          </p:nvSpPr>
          <p:spPr>
            <a:xfrm>
              <a:off x="2530759" y="1744032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Major increase and decrease today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74">
            <a:extLst>
              <a:ext uri="{FF2B5EF4-FFF2-40B4-BE49-F238E27FC236}">
                <a16:creationId xmlns:a16="http://schemas.microsoft.com/office/drawing/2014/main" id="{407D500C-65F1-47AE-9164-22E47F57C623}"/>
              </a:ext>
            </a:extLst>
          </p:cNvPr>
          <p:cNvGrpSpPr/>
          <p:nvPr/>
        </p:nvGrpSpPr>
        <p:grpSpPr>
          <a:xfrm>
            <a:off x="1795340" y="4585304"/>
            <a:ext cx="3312368" cy="904810"/>
            <a:chOff x="2530759" y="1744032"/>
            <a:chExt cx="1681201" cy="9048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6732A8-24A1-4F20-ADA5-D4719AADABF6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We attempted to predict whether Bitcoin’s price will increase or decrease at all on a given day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1DFDB7-8912-4E75-8DB6-739F47096E6E}"/>
                </a:ext>
              </a:extLst>
            </p:cNvPr>
            <p:cNvSpPr txBox="1"/>
            <p:nvPr/>
          </p:nvSpPr>
          <p:spPr>
            <a:xfrm>
              <a:off x="2530759" y="1744032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Any increase and decrease today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71">
            <a:extLst>
              <a:ext uri="{FF2B5EF4-FFF2-40B4-BE49-F238E27FC236}">
                <a16:creationId xmlns:a16="http://schemas.microsoft.com/office/drawing/2014/main" id="{B5BCE3A1-72A6-4556-A862-CE9199215FD3}"/>
              </a:ext>
            </a:extLst>
          </p:cNvPr>
          <p:cNvGrpSpPr/>
          <p:nvPr/>
        </p:nvGrpSpPr>
        <p:grpSpPr>
          <a:xfrm>
            <a:off x="7368751" y="4477583"/>
            <a:ext cx="3494150" cy="1012531"/>
            <a:chOff x="2530758" y="1636311"/>
            <a:chExt cx="1773465" cy="101253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C4C2EE-CA29-4C11-845B-38B86E86C277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attempted to predict whether Bitcoin’s price will increase or decrease at all on the day after a given day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888E2A-51E2-4B8E-A93A-BE03932101E4}"/>
                </a:ext>
              </a:extLst>
            </p:cNvPr>
            <p:cNvSpPr txBox="1"/>
            <p:nvPr/>
          </p:nvSpPr>
          <p:spPr>
            <a:xfrm>
              <a:off x="2530758" y="1636311"/>
              <a:ext cx="1773465" cy="52322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Any increase and decrease tomorrow</a:t>
              </a:r>
            </a:p>
            <a:p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Rounded Rectangle 51">
            <a:extLst>
              <a:ext uri="{FF2B5EF4-FFF2-40B4-BE49-F238E27FC236}">
                <a16:creationId xmlns:a16="http://schemas.microsoft.com/office/drawing/2014/main" id="{85C10D35-AC62-400E-83A7-12CD806A8CEA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5517912" y="3452114"/>
            <a:ext cx="1193959" cy="112442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579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Failed predictions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78E961-E250-44F3-A762-A3A893AE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87" y="1769064"/>
            <a:ext cx="4134755" cy="4872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82B1BE-39FC-493B-B9E4-CF17ECCC6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60" y="1788516"/>
            <a:ext cx="4305682" cy="47535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7C4BC2-13E7-4A80-ADFC-835CA7307079}"/>
              </a:ext>
            </a:extLst>
          </p:cNvPr>
          <p:cNvSpPr txBox="1"/>
          <p:nvPr/>
        </p:nvSpPr>
        <p:spPr>
          <a:xfrm>
            <a:off x="1213403" y="1399732"/>
            <a:ext cx="976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were unable to accurately predict an increase or decrease on a given day or the next day</a:t>
            </a:r>
          </a:p>
        </p:txBody>
      </p:sp>
    </p:spTree>
    <p:extLst>
      <p:ext uri="{BB962C8B-B14F-4D97-AF65-F5344CB8AC3E}">
        <p14:creationId xmlns:p14="http://schemas.microsoft.com/office/powerpoint/2010/main" val="1774557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Successful predictions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9A57E6-011A-4D19-BE44-C0B172231975}"/>
              </a:ext>
            </a:extLst>
          </p:cNvPr>
          <p:cNvSpPr txBox="1"/>
          <p:nvPr/>
        </p:nvSpPr>
        <p:spPr>
          <a:xfrm>
            <a:off x="324364" y="1655199"/>
            <a:ext cx="1049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cs typeface="Arial" pitchFamily="34" charset="0"/>
              </a:rPr>
              <a:t>We were able to accurately predict </a:t>
            </a:r>
            <a:r>
              <a:rPr lang="en-US" altLang="ko-KR" b="1" dirty="0">
                <a:cs typeface="Arial" pitchFamily="34" charset="0"/>
              </a:rPr>
              <a:t>major</a:t>
            </a:r>
            <a:r>
              <a:rPr lang="en-US" altLang="ko-KR" dirty="0">
                <a:cs typeface="Arial" pitchFamily="34" charset="0"/>
              </a:rPr>
              <a:t> increases and decreases on a given day or the next day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46" name="Oval 17">
            <a:extLst>
              <a:ext uri="{FF2B5EF4-FFF2-40B4-BE49-F238E27FC236}">
                <a16:creationId xmlns:a16="http://schemas.microsoft.com/office/drawing/2014/main" id="{D2C79330-C0C7-475B-8075-221B7ADF2103}"/>
              </a:ext>
            </a:extLst>
          </p:cNvPr>
          <p:cNvSpPr/>
          <p:nvPr/>
        </p:nvSpPr>
        <p:spPr>
          <a:xfrm rot="3769326">
            <a:off x="10782368" y="846544"/>
            <a:ext cx="1072802" cy="176595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863E2-F260-4E92-A53E-1816050D6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6" y="2310618"/>
            <a:ext cx="4407653" cy="4440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980D9D-6EF0-423E-905D-A35E585A9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099" y="2310618"/>
            <a:ext cx="4057802" cy="4455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5FB0C-CC9C-43A7-BFF6-135B2A723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960" y="2303060"/>
            <a:ext cx="4010040" cy="445517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60A636-E18A-4DD0-A378-045A828381DB}"/>
              </a:ext>
            </a:extLst>
          </p:cNvPr>
          <p:cNvCxnSpPr>
            <a:cxnSpLocks/>
          </p:cNvCxnSpPr>
          <p:nvPr/>
        </p:nvCxnSpPr>
        <p:spPr>
          <a:xfrm>
            <a:off x="4480099" y="2310618"/>
            <a:ext cx="0" cy="445517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91EEA9-49F8-407B-AF6D-0E727A6B2EDD}"/>
              </a:ext>
            </a:extLst>
          </p:cNvPr>
          <p:cNvCxnSpPr>
            <a:cxnSpLocks/>
          </p:cNvCxnSpPr>
          <p:nvPr/>
        </p:nvCxnSpPr>
        <p:spPr>
          <a:xfrm>
            <a:off x="8200416" y="2295502"/>
            <a:ext cx="0" cy="445517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499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Block Arc 6">
            <a:extLst>
              <a:ext uri="{FF2B5EF4-FFF2-40B4-BE49-F238E27FC236}">
                <a16:creationId xmlns:a16="http://schemas.microsoft.com/office/drawing/2014/main" id="{4BCC8532-22AE-47D6-9667-106574027539}"/>
              </a:ext>
            </a:extLst>
          </p:cNvPr>
          <p:cNvSpPr/>
          <p:nvPr/>
        </p:nvSpPr>
        <p:spPr>
          <a:xfrm rot="16200000">
            <a:off x="464616" y="4099739"/>
            <a:ext cx="1234284" cy="1234284"/>
          </a:xfrm>
          <a:prstGeom prst="blockArc">
            <a:avLst>
              <a:gd name="adj1" fmla="val 5367016"/>
              <a:gd name="adj2" fmla="val 206845"/>
              <a:gd name="adj3" fmla="val 170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Block Arc 7">
            <a:extLst>
              <a:ext uri="{FF2B5EF4-FFF2-40B4-BE49-F238E27FC236}">
                <a16:creationId xmlns:a16="http://schemas.microsoft.com/office/drawing/2014/main" id="{144A3F69-C3C2-4985-A670-D21F83642F4E}"/>
              </a:ext>
            </a:extLst>
          </p:cNvPr>
          <p:cNvSpPr/>
          <p:nvPr/>
        </p:nvSpPr>
        <p:spPr>
          <a:xfrm rot="16200000">
            <a:off x="464616" y="2642929"/>
            <a:ext cx="1234284" cy="1234284"/>
          </a:xfrm>
          <a:prstGeom prst="blockArc">
            <a:avLst>
              <a:gd name="adj1" fmla="val 5367016"/>
              <a:gd name="adj2" fmla="val 206845"/>
              <a:gd name="adj3" fmla="val 170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346B58-8D2D-4C51-BE6F-31C101D9830B}"/>
              </a:ext>
            </a:extLst>
          </p:cNvPr>
          <p:cNvGrpSpPr/>
          <p:nvPr/>
        </p:nvGrpSpPr>
        <p:grpSpPr>
          <a:xfrm>
            <a:off x="1879207" y="2819059"/>
            <a:ext cx="3504617" cy="990967"/>
            <a:chOff x="1688705" y="2043404"/>
            <a:chExt cx="2587987" cy="8944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19797F-CE6D-4302-9047-0363148088A3}"/>
                </a:ext>
              </a:extLst>
            </p:cNvPr>
            <p:cNvSpPr txBox="1"/>
            <p:nvPr/>
          </p:nvSpPr>
          <p:spPr>
            <a:xfrm>
              <a:off x="1691680" y="2043404"/>
              <a:ext cx="2585012" cy="2777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Predictions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573AEE-CBFA-48E9-81AE-C06639573961}"/>
                </a:ext>
              </a:extLst>
            </p:cNvPr>
            <p:cNvSpPr txBox="1"/>
            <p:nvPr/>
          </p:nvSpPr>
          <p:spPr>
            <a:xfrm>
              <a:off x="1688705" y="2271125"/>
              <a:ext cx="2587987" cy="66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can accurately predict major price fluctuations, but not minor price fluctuations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5A339C-DE7B-45E8-80C5-214E2564142C}"/>
              </a:ext>
            </a:extLst>
          </p:cNvPr>
          <p:cNvGrpSpPr/>
          <p:nvPr/>
        </p:nvGrpSpPr>
        <p:grpSpPr>
          <a:xfrm>
            <a:off x="1879207" y="4275868"/>
            <a:ext cx="3504617" cy="990967"/>
            <a:chOff x="1688705" y="3410133"/>
            <a:chExt cx="2587987" cy="8944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91C4EC-1141-42EE-AEA9-77B81914DB87}"/>
                </a:ext>
              </a:extLst>
            </p:cNvPr>
            <p:cNvSpPr txBox="1"/>
            <p:nvPr/>
          </p:nvSpPr>
          <p:spPr>
            <a:xfrm>
              <a:off x="1691680" y="3410133"/>
              <a:ext cx="2585012" cy="2777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Relationships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5C3BD1-829D-4A29-986D-A5D139866D09}"/>
                </a:ext>
              </a:extLst>
            </p:cNvPr>
            <p:cNvSpPr txBox="1"/>
            <p:nvPr/>
          </p:nvSpPr>
          <p:spPr>
            <a:xfrm>
              <a:off x="1688705" y="3637854"/>
              <a:ext cx="2587987" cy="66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price of Bitcoin is related to various social media keyword mentions and is also related to the S&amp;P 500 Index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C607108-BBE3-4C25-A9BC-2F58A86F624E}"/>
              </a:ext>
            </a:extLst>
          </p:cNvPr>
          <p:cNvGrpSpPr/>
          <p:nvPr/>
        </p:nvGrpSpPr>
        <p:grpSpPr>
          <a:xfrm>
            <a:off x="6456041" y="2183895"/>
            <a:ext cx="4874876" cy="1106576"/>
            <a:chOff x="4932040" y="2183692"/>
            <a:chExt cx="4032448" cy="11065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EF16EC-451D-4BCB-833F-BE8C96B5DE5D}"/>
                </a:ext>
              </a:extLst>
            </p:cNvPr>
            <p:cNvSpPr txBox="1"/>
            <p:nvPr/>
          </p:nvSpPr>
          <p:spPr>
            <a:xfrm>
              <a:off x="4932040" y="2183692"/>
              <a:ext cx="400169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A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6D29F0-E1DD-4CD1-B02D-BB48E4C5FBEF}"/>
                </a:ext>
              </a:extLst>
            </p:cNvPr>
            <p:cNvSpPr txBox="1"/>
            <p:nvPr/>
          </p:nvSpPr>
          <p:spPr>
            <a:xfrm>
              <a:off x="4939819" y="2643937"/>
              <a:ext cx="40246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D080963-BC7B-4B1F-B8C1-CEBF7BF7AE18}"/>
              </a:ext>
            </a:extLst>
          </p:cNvPr>
          <p:cNvGrpSpPr/>
          <p:nvPr/>
        </p:nvGrpSpPr>
        <p:grpSpPr>
          <a:xfrm>
            <a:off x="6471416" y="3480039"/>
            <a:ext cx="4856288" cy="1106576"/>
            <a:chOff x="4947415" y="3479836"/>
            <a:chExt cx="4017073" cy="11065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7EC9D7-8AA3-4717-8ECC-6C6F0A39DAFC}"/>
                </a:ext>
              </a:extLst>
            </p:cNvPr>
            <p:cNvSpPr txBox="1"/>
            <p:nvPr/>
          </p:nvSpPr>
          <p:spPr>
            <a:xfrm>
              <a:off x="4947415" y="3479836"/>
              <a:ext cx="400169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B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100299-6506-4780-BB12-3205BAE34EF2}"/>
                </a:ext>
              </a:extLst>
            </p:cNvPr>
            <p:cNvSpPr txBox="1"/>
            <p:nvPr/>
          </p:nvSpPr>
          <p:spPr>
            <a:xfrm>
              <a:off x="4955194" y="3940081"/>
              <a:ext cx="40092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9A44E70-1AB6-42AC-A41C-EF17A4DC4CAA}"/>
              </a:ext>
            </a:extLst>
          </p:cNvPr>
          <p:cNvGrpSpPr/>
          <p:nvPr/>
        </p:nvGrpSpPr>
        <p:grpSpPr>
          <a:xfrm>
            <a:off x="6486791" y="4704175"/>
            <a:ext cx="4837701" cy="1106576"/>
            <a:chOff x="4962790" y="4703972"/>
            <a:chExt cx="4001698" cy="110657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810C55-D567-40C4-A000-B5BEF0C63F31}"/>
                </a:ext>
              </a:extLst>
            </p:cNvPr>
            <p:cNvSpPr txBox="1"/>
            <p:nvPr/>
          </p:nvSpPr>
          <p:spPr>
            <a:xfrm>
              <a:off x="4962790" y="4703972"/>
              <a:ext cx="400169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C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52B08A-AA00-4E68-9676-6CC6DD6BE1BA}"/>
                </a:ext>
              </a:extLst>
            </p:cNvPr>
            <p:cNvSpPr txBox="1"/>
            <p:nvPr/>
          </p:nvSpPr>
          <p:spPr>
            <a:xfrm>
              <a:off x="4970569" y="5164217"/>
              <a:ext cx="3993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1" name="Picture 30" descr="Logo, icon&#10;&#10;Description automatically generated">
            <a:extLst>
              <a:ext uri="{FF2B5EF4-FFF2-40B4-BE49-F238E27FC236}">
                <a16:creationId xmlns:a16="http://schemas.microsoft.com/office/drawing/2014/main" id="{CE258E54-AA03-4A30-A1F7-7EF4D5CAC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24" y="2147695"/>
            <a:ext cx="6918076" cy="34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61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grpSp>
        <p:nvGrpSpPr>
          <p:cNvPr id="55" name="Group 13">
            <a:extLst>
              <a:ext uri="{FF2B5EF4-FFF2-40B4-BE49-F238E27FC236}">
                <a16:creationId xmlns:a16="http://schemas.microsoft.com/office/drawing/2014/main" id="{340BED05-399B-42D5-B30A-8742CDBB152E}"/>
              </a:ext>
            </a:extLst>
          </p:cNvPr>
          <p:cNvGrpSpPr/>
          <p:nvPr/>
        </p:nvGrpSpPr>
        <p:grpSpPr>
          <a:xfrm>
            <a:off x="8542856" y="1873884"/>
            <a:ext cx="3168352" cy="3960945"/>
            <a:chOff x="3126458" y="1456593"/>
            <a:chExt cx="3168352" cy="3960945"/>
          </a:xfrm>
          <a:solidFill>
            <a:schemeClr val="accent4"/>
          </a:solidFill>
        </p:grpSpPr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10AE78FF-2977-4EA1-8487-7F8C4EBBD9F9}"/>
                </a:ext>
              </a:extLst>
            </p:cNvPr>
            <p:cNvSpPr/>
            <p:nvPr/>
          </p:nvSpPr>
          <p:spPr>
            <a:xfrm rot="21351821">
              <a:off x="5019431" y="1456593"/>
              <a:ext cx="1178037" cy="844630"/>
            </a:xfrm>
            <a:custGeom>
              <a:avLst/>
              <a:gdLst>
                <a:gd name="connsiteX0" fmla="*/ 0 w 1514475"/>
                <a:gd name="connsiteY0" fmla="*/ 1085850 h 1085850"/>
                <a:gd name="connsiteX1" fmla="*/ 1514475 w 1514475"/>
                <a:gd name="connsiteY1" fmla="*/ 0 h 1085850"/>
                <a:gd name="connsiteX2" fmla="*/ 1514475 w 1514475"/>
                <a:gd name="connsiteY2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475" h="1085850">
                  <a:moveTo>
                    <a:pt x="0" y="1085850"/>
                  </a:moveTo>
                  <a:lnTo>
                    <a:pt x="1514475" y="0"/>
                  </a:lnTo>
                  <a:lnTo>
                    <a:pt x="1514475" y="0"/>
                  </a:lnTo>
                </a:path>
              </a:pathLst>
            </a:custGeom>
            <a:grpFill/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Block Arc 11">
              <a:extLst>
                <a:ext uri="{FF2B5EF4-FFF2-40B4-BE49-F238E27FC236}">
                  <a16:creationId xmlns:a16="http://schemas.microsoft.com/office/drawing/2014/main" id="{0464C0FF-4219-4858-8955-341FF1D1FC14}"/>
                </a:ext>
              </a:extLst>
            </p:cNvPr>
            <p:cNvSpPr/>
            <p:nvPr/>
          </p:nvSpPr>
          <p:spPr>
            <a:xfrm rot="17100000">
              <a:off x="3126457" y="2249186"/>
              <a:ext cx="3168353" cy="3168352"/>
            </a:xfrm>
            <a:prstGeom prst="blockArc">
              <a:avLst>
                <a:gd name="adj1" fmla="val 12815785"/>
                <a:gd name="adj2" fmla="val 21547697"/>
                <a:gd name="adj3" fmla="val 253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19">
            <a:extLst>
              <a:ext uri="{FF2B5EF4-FFF2-40B4-BE49-F238E27FC236}">
                <a16:creationId xmlns:a16="http://schemas.microsoft.com/office/drawing/2014/main" id="{4717A712-1D36-49A1-8A91-AD32E0516ABB}"/>
              </a:ext>
            </a:extLst>
          </p:cNvPr>
          <p:cNvGrpSpPr/>
          <p:nvPr/>
        </p:nvGrpSpPr>
        <p:grpSpPr>
          <a:xfrm>
            <a:off x="9944486" y="5395005"/>
            <a:ext cx="720406" cy="701845"/>
            <a:chOff x="5111839" y="5139075"/>
            <a:chExt cx="1080000" cy="1052174"/>
          </a:xfrm>
          <a:solidFill>
            <a:schemeClr val="accent4"/>
          </a:solidFill>
        </p:grpSpPr>
        <p:sp>
          <p:nvSpPr>
            <p:cNvPr id="59" name="Rounded Rectangle 7">
              <a:extLst>
                <a:ext uri="{FF2B5EF4-FFF2-40B4-BE49-F238E27FC236}">
                  <a16:creationId xmlns:a16="http://schemas.microsoft.com/office/drawing/2014/main" id="{F29E4E05-75C8-406E-8F87-33024ABFAA3E}"/>
                </a:ext>
              </a:extLst>
            </p:cNvPr>
            <p:cNvSpPr/>
            <p:nvPr/>
          </p:nvSpPr>
          <p:spPr>
            <a:xfrm>
              <a:off x="5111839" y="5139075"/>
              <a:ext cx="1080000" cy="18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Rounded Rectangle 14">
              <a:extLst>
                <a:ext uri="{FF2B5EF4-FFF2-40B4-BE49-F238E27FC236}">
                  <a16:creationId xmlns:a16="http://schemas.microsoft.com/office/drawing/2014/main" id="{3D87B572-1E2C-4E78-A199-590ECDF29451}"/>
                </a:ext>
              </a:extLst>
            </p:cNvPr>
            <p:cNvSpPr/>
            <p:nvPr/>
          </p:nvSpPr>
          <p:spPr>
            <a:xfrm>
              <a:off x="5111839" y="5383808"/>
              <a:ext cx="1080000" cy="18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Rounded Rectangle 15">
              <a:extLst>
                <a:ext uri="{FF2B5EF4-FFF2-40B4-BE49-F238E27FC236}">
                  <a16:creationId xmlns:a16="http://schemas.microsoft.com/office/drawing/2014/main" id="{7998ED11-B1E4-4244-A778-FA45120D2E3F}"/>
                </a:ext>
              </a:extLst>
            </p:cNvPr>
            <p:cNvSpPr/>
            <p:nvPr/>
          </p:nvSpPr>
          <p:spPr>
            <a:xfrm>
              <a:off x="5111839" y="5628541"/>
              <a:ext cx="1080000" cy="18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Chord 8">
              <a:extLst>
                <a:ext uri="{FF2B5EF4-FFF2-40B4-BE49-F238E27FC236}">
                  <a16:creationId xmlns:a16="http://schemas.microsoft.com/office/drawing/2014/main" id="{2D1BAEBB-D647-4B68-BDB7-6A4FA3893788}"/>
                </a:ext>
              </a:extLst>
            </p:cNvPr>
            <p:cNvSpPr/>
            <p:nvPr/>
          </p:nvSpPr>
          <p:spPr>
            <a:xfrm rot="19366553">
              <a:off x="5324020" y="5615837"/>
              <a:ext cx="698218" cy="575412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9" name="Oval 20">
            <a:extLst>
              <a:ext uri="{FF2B5EF4-FFF2-40B4-BE49-F238E27FC236}">
                <a16:creationId xmlns:a16="http://schemas.microsoft.com/office/drawing/2014/main" id="{1DA24DBB-D063-441A-8240-394EBB921572}"/>
              </a:ext>
            </a:extLst>
          </p:cNvPr>
          <p:cNvSpPr/>
          <p:nvPr/>
        </p:nvSpPr>
        <p:spPr>
          <a:xfrm>
            <a:off x="10154839" y="2441343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Oval 22">
            <a:extLst>
              <a:ext uri="{FF2B5EF4-FFF2-40B4-BE49-F238E27FC236}">
                <a16:creationId xmlns:a16="http://schemas.microsoft.com/office/drawing/2014/main" id="{7817ACDD-4AD5-4DE3-A276-DAF9002D0999}"/>
              </a:ext>
            </a:extLst>
          </p:cNvPr>
          <p:cNvSpPr/>
          <p:nvPr/>
        </p:nvSpPr>
        <p:spPr>
          <a:xfrm>
            <a:off x="8612779" y="4851193"/>
            <a:ext cx="720000" cy="72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ounded Rectangle 3">
            <a:extLst>
              <a:ext uri="{FF2B5EF4-FFF2-40B4-BE49-F238E27FC236}">
                <a16:creationId xmlns:a16="http://schemas.microsoft.com/office/drawing/2014/main" id="{12F6D80D-D701-4104-A5E7-00D4391DE975}"/>
              </a:ext>
            </a:extLst>
          </p:cNvPr>
          <p:cNvSpPr/>
          <p:nvPr/>
        </p:nvSpPr>
        <p:spPr>
          <a:xfrm>
            <a:off x="10374044" y="2602841"/>
            <a:ext cx="281590" cy="397007"/>
          </a:xfrm>
          <a:custGeom>
            <a:avLst/>
            <a:gdLst/>
            <a:ahLst/>
            <a:cxnLst/>
            <a:rect l="l" t="t" r="r" b="b"/>
            <a:pathLst>
              <a:path w="2808312" h="3959361">
                <a:moveTo>
                  <a:pt x="1738109" y="1502623"/>
                </a:moveTo>
                <a:cubicBezTo>
                  <a:pt x="1698494" y="1505955"/>
                  <a:pt x="1662802" y="1532425"/>
                  <a:pt x="1649662" y="1572585"/>
                </a:cubicBezTo>
                <a:lnTo>
                  <a:pt x="1336420" y="2529999"/>
                </a:lnTo>
                <a:lnTo>
                  <a:pt x="1170819" y="1967482"/>
                </a:lnTo>
                <a:cubicBezTo>
                  <a:pt x="1169810" y="1964053"/>
                  <a:pt x="1168637" y="1960718"/>
                  <a:pt x="1165857" y="1958078"/>
                </a:cubicBezTo>
                <a:cubicBezTo>
                  <a:pt x="1162466" y="1917013"/>
                  <a:pt x="1133587" y="1880907"/>
                  <a:pt x="1091436" y="1869613"/>
                </a:cubicBezTo>
                <a:cubicBezTo>
                  <a:pt x="1037014" y="1855031"/>
                  <a:pt x="981075" y="1887327"/>
                  <a:pt x="966493" y="1941749"/>
                </a:cubicBezTo>
                <a:lnTo>
                  <a:pt x="813486" y="2512780"/>
                </a:lnTo>
                <a:lnTo>
                  <a:pt x="510833" y="2512781"/>
                </a:lnTo>
                <a:cubicBezTo>
                  <a:pt x="454492" y="2512781"/>
                  <a:pt x="408818" y="2558454"/>
                  <a:pt x="408818" y="2614795"/>
                </a:cubicBezTo>
                <a:cubicBezTo>
                  <a:pt x="408818" y="2671137"/>
                  <a:pt x="454492" y="2716811"/>
                  <a:pt x="510833" y="2716811"/>
                </a:cubicBezTo>
                <a:lnTo>
                  <a:pt x="844268" y="2716810"/>
                </a:lnTo>
                <a:cubicBezTo>
                  <a:pt x="869730" y="2716810"/>
                  <a:pt x="893013" y="2707482"/>
                  <a:pt x="910119" y="2691168"/>
                </a:cubicBezTo>
                <a:cubicBezTo>
                  <a:pt x="950467" y="2686878"/>
                  <a:pt x="985744" y="2658215"/>
                  <a:pt x="996885" y="2616640"/>
                </a:cubicBezTo>
                <a:lnTo>
                  <a:pt x="1069480" y="2345710"/>
                </a:lnTo>
                <a:lnTo>
                  <a:pt x="1221708" y="2862804"/>
                </a:lnTo>
                <a:cubicBezTo>
                  <a:pt x="1237619" y="2916852"/>
                  <a:pt x="1294332" y="2947769"/>
                  <a:pt x="1348381" y="2931857"/>
                </a:cubicBezTo>
                <a:cubicBezTo>
                  <a:pt x="1377289" y="2923346"/>
                  <a:pt x="1399580" y="2903162"/>
                  <a:pt x="1410808" y="2877564"/>
                </a:cubicBezTo>
                <a:cubicBezTo>
                  <a:pt x="1431400" y="2866427"/>
                  <a:pt x="1447266" y="2847340"/>
                  <a:pt x="1455104" y="2823380"/>
                </a:cubicBezTo>
                <a:lnTo>
                  <a:pt x="1737413" y="1960519"/>
                </a:lnTo>
                <a:lnTo>
                  <a:pt x="1896950" y="2555918"/>
                </a:lnTo>
                <a:cubicBezTo>
                  <a:pt x="1898423" y="2561416"/>
                  <a:pt x="1900318" y="2566688"/>
                  <a:pt x="1904388" y="2570895"/>
                </a:cubicBezTo>
                <a:lnTo>
                  <a:pt x="1902338" y="2581051"/>
                </a:lnTo>
                <a:cubicBezTo>
                  <a:pt x="1902338" y="2637392"/>
                  <a:pt x="1948013" y="2683065"/>
                  <a:pt x="2004353" y="2683065"/>
                </a:cubicBezTo>
                <a:lnTo>
                  <a:pt x="2360148" y="2683065"/>
                </a:lnTo>
                <a:cubicBezTo>
                  <a:pt x="2416490" y="2683066"/>
                  <a:pt x="2462164" y="2637391"/>
                  <a:pt x="2462164" y="2581050"/>
                </a:cubicBezTo>
                <a:cubicBezTo>
                  <a:pt x="2462163" y="2524710"/>
                  <a:pt x="2416489" y="2479036"/>
                  <a:pt x="2360148" y="2479036"/>
                </a:cubicBezTo>
                <a:lnTo>
                  <a:pt x="2087576" y="2479036"/>
                </a:lnTo>
                <a:lnTo>
                  <a:pt x="1853652" y="1606016"/>
                </a:lnTo>
                <a:cubicBezTo>
                  <a:pt x="1852530" y="1601831"/>
                  <a:pt x="1851164" y="1597776"/>
                  <a:pt x="1847944" y="1594527"/>
                </a:cubicBezTo>
                <a:cubicBezTo>
                  <a:pt x="1844394" y="1555407"/>
                  <a:pt x="1818065" y="1520347"/>
                  <a:pt x="1778342" y="1507351"/>
                </a:cubicBezTo>
                <a:cubicBezTo>
                  <a:pt x="1764955" y="1502970"/>
                  <a:pt x="1751315" y="1501511"/>
                  <a:pt x="1738109" y="1502623"/>
                </a:cubicBezTo>
                <a:close/>
                <a:moveTo>
                  <a:pt x="526301" y="856060"/>
                </a:moveTo>
                <a:lnTo>
                  <a:pt x="2300267" y="856060"/>
                </a:lnTo>
                <a:cubicBezTo>
                  <a:pt x="2414458" y="856060"/>
                  <a:pt x="2507029" y="948631"/>
                  <a:pt x="2507029" y="1062822"/>
                </a:cubicBezTo>
                <a:lnTo>
                  <a:pt x="2507029" y="3433376"/>
                </a:lnTo>
                <a:cubicBezTo>
                  <a:pt x="2507029" y="3547567"/>
                  <a:pt x="2414458" y="3640138"/>
                  <a:pt x="2300267" y="3640138"/>
                </a:cubicBezTo>
                <a:lnTo>
                  <a:pt x="526301" y="3640138"/>
                </a:lnTo>
                <a:cubicBezTo>
                  <a:pt x="412110" y="3640138"/>
                  <a:pt x="319539" y="3547567"/>
                  <a:pt x="319539" y="3433376"/>
                </a:cubicBezTo>
                <a:lnTo>
                  <a:pt x="319539" y="1062822"/>
                </a:lnTo>
                <a:cubicBezTo>
                  <a:pt x="319539" y="948631"/>
                  <a:pt x="412110" y="856060"/>
                  <a:pt x="526301" y="856060"/>
                </a:cubicBezTo>
                <a:close/>
                <a:moveTo>
                  <a:pt x="449756" y="735931"/>
                </a:moveTo>
                <a:cubicBezTo>
                  <a:pt x="325711" y="735931"/>
                  <a:pt x="225152" y="836490"/>
                  <a:pt x="225152" y="960535"/>
                </a:cubicBezTo>
                <a:lnTo>
                  <a:pt x="225152" y="3535663"/>
                </a:lnTo>
                <a:cubicBezTo>
                  <a:pt x="225152" y="3659708"/>
                  <a:pt x="325711" y="3760267"/>
                  <a:pt x="449756" y="3760267"/>
                </a:cubicBezTo>
                <a:lnTo>
                  <a:pt x="2376812" y="3760267"/>
                </a:lnTo>
                <a:cubicBezTo>
                  <a:pt x="2500857" y="3760267"/>
                  <a:pt x="2601416" y="3659708"/>
                  <a:pt x="2601416" y="3535663"/>
                </a:cubicBezTo>
                <a:lnTo>
                  <a:pt x="2601416" y="960535"/>
                </a:lnTo>
                <a:cubicBezTo>
                  <a:pt x="2601416" y="836490"/>
                  <a:pt x="2500857" y="735931"/>
                  <a:pt x="2376812" y="735931"/>
                </a:cubicBezTo>
                <a:close/>
                <a:moveTo>
                  <a:pt x="1318649" y="0"/>
                </a:moveTo>
                <a:lnTo>
                  <a:pt x="1489663" y="0"/>
                </a:lnTo>
                <a:cubicBezTo>
                  <a:pt x="1561746" y="0"/>
                  <a:pt x="1620180" y="58434"/>
                  <a:pt x="1620180" y="130517"/>
                </a:cubicBezTo>
                <a:lnTo>
                  <a:pt x="1620180" y="344214"/>
                </a:lnTo>
                <a:lnTo>
                  <a:pt x="1795633" y="344214"/>
                </a:lnTo>
                <a:cubicBezTo>
                  <a:pt x="1809834" y="344214"/>
                  <a:pt x="1821347" y="355727"/>
                  <a:pt x="1821347" y="369928"/>
                </a:cubicBezTo>
                <a:lnTo>
                  <a:pt x="1821347" y="523106"/>
                </a:lnTo>
                <a:lnTo>
                  <a:pt x="1872208" y="523106"/>
                </a:lnTo>
                <a:lnTo>
                  <a:pt x="1872208" y="522399"/>
                </a:lnTo>
                <a:lnTo>
                  <a:pt x="2597408" y="522399"/>
                </a:lnTo>
                <a:cubicBezTo>
                  <a:pt x="2713887" y="522399"/>
                  <a:pt x="2808312" y="614377"/>
                  <a:pt x="2808312" y="727838"/>
                </a:cubicBezTo>
                <a:lnTo>
                  <a:pt x="2808312" y="3753922"/>
                </a:lnTo>
                <a:cubicBezTo>
                  <a:pt x="2808312" y="3867383"/>
                  <a:pt x="2713887" y="3959361"/>
                  <a:pt x="2597408" y="3959361"/>
                </a:cubicBezTo>
                <a:lnTo>
                  <a:pt x="210904" y="3959361"/>
                </a:lnTo>
                <a:cubicBezTo>
                  <a:pt x="94425" y="3959361"/>
                  <a:pt x="0" y="3867383"/>
                  <a:pt x="0" y="3753922"/>
                </a:cubicBezTo>
                <a:lnTo>
                  <a:pt x="0" y="727838"/>
                </a:lnTo>
                <a:cubicBezTo>
                  <a:pt x="0" y="614377"/>
                  <a:pt x="94425" y="522399"/>
                  <a:pt x="210904" y="522399"/>
                </a:cubicBezTo>
                <a:lnTo>
                  <a:pt x="936104" y="522399"/>
                </a:lnTo>
                <a:lnTo>
                  <a:pt x="936104" y="523106"/>
                </a:lnTo>
                <a:lnTo>
                  <a:pt x="986965" y="523106"/>
                </a:lnTo>
                <a:lnTo>
                  <a:pt x="986965" y="369928"/>
                </a:lnTo>
                <a:cubicBezTo>
                  <a:pt x="986965" y="355727"/>
                  <a:pt x="998478" y="344214"/>
                  <a:pt x="1012679" y="344214"/>
                </a:cubicBezTo>
                <a:lnTo>
                  <a:pt x="1188132" y="344214"/>
                </a:lnTo>
                <a:lnTo>
                  <a:pt x="1188132" y="130517"/>
                </a:lnTo>
                <a:cubicBezTo>
                  <a:pt x="1188132" y="58434"/>
                  <a:pt x="1246566" y="0"/>
                  <a:pt x="13186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Heart 3">
            <a:extLst>
              <a:ext uri="{FF2B5EF4-FFF2-40B4-BE49-F238E27FC236}">
                <a16:creationId xmlns:a16="http://schemas.microsoft.com/office/drawing/2014/main" id="{5127E22F-2B5D-4B3C-BAB0-FCEDB1E2ABD3}"/>
              </a:ext>
            </a:extLst>
          </p:cNvPr>
          <p:cNvSpPr/>
          <p:nvPr/>
        </p:nvSpPr>
        <p:spPr>
          <a:xfrm>
            <a:off x="8752809" y="5048701"/>
            <a:ext cx="439940" cy="398139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Oval 41">
            <a:extLst>
              <a:ext uri="{FF2B5EF4-FFF2-40B4-BE49-F238E27FC236}">
                <a16:creationId xmlns:a16="http://schemas.microsoft.com/office/drawing/2014/main" id="{2D20C1C2-3F08-45BF-AD40-7B5255CD1086}"/>
              </a:ext>
            </a:extLst>
          </p:cNvPr>
          <p:cNvSpPr/>
          <p:nvPr/>
        </p:nvSpPr>
        <p:spPr>
          <a:xfrm>
            <a:off x="8795309" y="2775915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Oval 42">
            <a:extLst>
              <a:ext uri="{FF2B5EF4-FFF2-40B4-BE49-F238E27FC236}">
                <a16:creationId xmlns:a16="http://schemas.microsoft.com/office/drawing/2014/main" id="{42E71F83-3DAD-4D63-A669-5A94BA718098}"/>
              </a:ext>
            </a:extLst>
          </p:cNvPr>
          <p:cNvSpPr/>
          <p:nvPr/>
        </p:nvSpPr>
        <p:spPr>
          <a:xfrm>
            <a:off x="8217439" y="3775327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Oval 12287">
            <a:extLst>
              <a:ext uri="{FF2B5EF4-FFF2-40B4-BE49-F238E27FC236}">
                <a16:creationId xmlns:a16="http://schemas.microsoft.com/office/drawing/2014/main" id="{5D3081C0-DBCF-43F3-9C61-B6A77CB118F0}"/>
              </a:ext>
            </a:extLst>
          </p:cNvPr>
          <p:cNvSpPr/>
          <p:nvPr/>
        </p:nvSpPr>
        <p:spPr>
          <a:xfrm>
            <a:off x="8957639" y="2938971"/>
            <a:ext cx="395340" cy="393891"/>
          </a:xfrm>
          <a:custGeom>
            <a:avLst/>
            <a:gdLst/>
            <a:ahLst/>
            <a:cxnLst/>
            <a:rect l="l" t="t" r="r" b="b"/>
            <a:pathLst>
              <a:path w="3960440" h="3945921">
                <a:moveTo>
                  <a:pt x="1598844" y="0"/>
                </a:moveTo>
                <a:cubicBezTo>
                  <a:pt x="1857342" y="0"/>
                  <a:pt x="2066896" y="209554"/>
                  <a:pt x="2066896" y="468052"/>
                </a:cubicBezTo>
                <a:cubicBezTo>
                  <a:pt x="2066896" y="646802"/>
                  <a:pt x="1966694" y="802149"/>
                  <a:pt x="1818364" y="879058"/>
                </a:cubicBezTo>
                <a:lnTo>
                  <a:pt x="1965948" y="1429850"/>
                </a:lnTo>
                <a:cubicBezTo>
                  <a:pt x="2234183" y="1439289"/>
                  <a:pt x="2449559" y="1654793"/>
                  <a:pt x="2458766" y="1923094"/>
                </a:cubicBezTo>
                <a:lnTo>
                  <a:pt x="3052787" y="2082261"/>
                </a:lnTo>
                <a:cubicBezTo>
                  <a:pt x="3115207" y="1899813"/>
                  <a:pt x="3288586" y="1769556"/>
                  <a:pt x="3492388" y="1769556"/>
                </a:cubicBezTo>
                <a:cubicBezTo>
                  <a:pt x="3750886" y="1769556"/>
                  <a:pt x="3960440" y="1979110"/>
                  <a:pt x="3960440" y="2237608"/>
                </a:cubicBezTo>
                <a:cubicBezTo>
                  <a:pt x="3960440" y="2496106"/>
                  <a:pt x="3750886" y="2705660"/>
                  <a:pt x="3492388" y="2705660"/>
                </a:cubicBezTo>
                <a:cubicBezTo>
                  <a:pt x="3255123" y="2705660"/>
                  <a:pt x="3059091" y="2529117"/>
                  <a:pt x="3030620" y="2299941"/>
                </a:cubicBezTo>
                <a:lnTo>
                  <a:pt x="2422827" y="2137084"/>
                </a:lnTo>
                <a:cubicBezTo>
                  <a:pt x="2374914" y="2257246"/>
                  <a:pt x="2282973" y="2354960"/>
                  <a:pt x="2166800" y="2410258"/>
                </a:cubicBezTo>
                <a:lnTo>
                  <a:pt x="2329067" y="3015847"/>
                </a:lnTo>
                <a:cubicBezTo>
                  <a:pt x="2559464" y="3043136"/>
                  <a:pt x="2737303" y="3239734"/>
                  <a:pt x="2737303" y="3477869"/>
                </a:cubicBezTo>
                <a:cubicBezTo>
                  <a:pt x="2737303" y="3736367"/>
                  <a:pt x="2527749" y="3945921"/>
                  <a:pt x="2269251" y="3945921"/>
                </a:cubicBezTo>
                <a:cubicBezTo>
                  <a:pt x="2010753" y="3945921"/>
                  <a:pt x="1801199" y="3736367"/>
                  <a:pt x="1801199" y="3477869"/>
                </a:cubicBezTo>
                <a:cubicBezTo>
                  <a:pt x="1801199" y="3274904"/>
                  <a:pt x="1930388" y="3102113"/>
                  <a:pt x="2111643" y="3038969"/>
                </a:cubicBezTo>
                <a:lnTo>
                  <a:pt x="1956503" y="2459980"/>
                </a:lnTo>
                <a:cubicBezTo>
                  <a:pt x="1952432" y="2460875"/>
                  <a:pt x="1948330" y="2460923"/>
                  <a:pt x="1944216" y="2460923"/>
                </a:cubicBezTo>
                <a:cubicBezTo>
                  <a:pt x="1742647" y="2460923"/>
                  <a:pt x="1568040" y="2345487"/>
                  <a:pt x="1484865" y="2176122"/>
                </a:cubicBezTo>
                <a:lnTo>
                  <a:pt x="930415" y="2324686"/>
                </a:lnTo>
                <a:cubicBezTo>
                  <a:pt x="904712" y="2556716"/>
                  <a:pt x="707355" y="2736304"/>
                  <a:pt x="468052" y="2736304"/>
                </a:cubicBezTo>
                <a:cubicBezTo>
                  <a:pt x="209554" y="2736304"/>
                  <a:pt x="0" y="2526750"/>
                  <a:pt x="0" y="2268252"/>
                </a:cubicBezTo>
                <a:cubicBezTo>
                  <a:pt x="0" y="2009754"/>
                  <a:pt x="209554" y="1800200"/>
                  <a:pt x="468052" y="1800200"/>
                </a:cubicBezTo>
                <a:cubicBezTo>
                  <a:pt x="669892" y="1800200"/>
                  <a:pt x="841893" y="1927961"/>
                  <a:pt x="906009" y="2107606"/>
                </a:cubicBezTo>
                <a:lnTo>
                  <a:pt x="1429897" y="1967231"/>
                </a:lnTo>
                <a:cubicBezTo>
                  <a:pt x="1427753" y="1959679"/>
                  <a:pt x="1427584" y="1952005"/>
                  <a:pt x="1427584" y="1944291"/>
                </a:cubicBezTo>
                <a:cubicBezTo>
                  <a:pt x="1427584" y="1727054"/>
                  <a:pt x="1561663" y="1541133"/>
                  <a:pt x="1751891" y="1465536"/>
                </a:cubicBezTo>
                <a:lnTo>
                  <a:pt x="1609736" y="935006"/>
                </a:lnTo>
                <a:cubicBezTo>
                  <a:pt x="1606130" y="936062"/>
                  <a:pt x="1602492" y="936104"/>
                  <a:pt x="1598844" y="936104"/>
                </a:cubicBezTo>
                <a:cubicBezTo>
                  <a:pt x="1340346" y="936104"/>
                  <a:pt x="1130792" y="726550"/>
                  <a:pt x="1130792" y="468052"/>
                </a:cubicBezTo>
                <a:cubicBezTo>
                  <a:pt x="1130792" y="209554"/>
                  <a:pt x="1340346" y="0"/>
                  <a:pt x="15988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Oval 7">
            <a:extLst>
              <a:ext uri="{FF2B5EF4-FFF2-40B4-BE49-F238E27FC236}">
                <a16:creationId xmlns:a16="http://schemas.microsoft.com/office/drawing/2014/main" id="{147FAF69-E6F9-4E95-91FB-0B7F755A90BC}"/>
              </a:ext>
            </a:extLst>
          </p:cNvPr>
          <p:cNvSpPr/>
          <p:nvPr/>
        </p:nvSpPr>
        <p:spPr>
          <a:xfrm>
            <a:off x="8355143" y="3913031"/>
            <a:ext cx="444595" cy="444595"/>
          </a:xfrm>
          <a:custGeom>
            <a:avLst/>
            <a:gdLst/>
            <a:ahLst/>
            <a:cxnLst/>
            <a:rect l="l" t="t" r="r" b="b"/>
            <a:pathLst>
              <a:path w="3816424" h="3816424">
                <a:moveTo>
                  <a:pt x="2203186" y="2279595"/>
                </a:moveTo>
                <a:lnTo>
                  <a:pt x="2808192" y="3090048"/>
                </a:lnTo>
                <a:cubicBezTo>
                  <a:pt x="2335386" y="3450334"/>
                  <a:pt x="1671399" y="3501280"/>
                  <a:pt x="1136700" y="3171034"/>
                </a:cubicBezTo>
                <a:lnTo>
                  <a:pt x="1672341" y="2318238"/>
                </a:lnTo>
                <a:cubicBezTo>
                  <a:pt x="1741351" y="2359418"/>
                  <a:pt x="1822171" y="2381777"/>
                  <a:pt x="1908212" y="2381777"/>
                </a:cubicBezTo>
                <a:cubicBezTo>
                  <a:pt x="2019680" y="2381777"/>
                  <a:pt x="2122383" y="2344251"/>
                  <a:pt x="2203186" y="2279595"/>
                </a:cubicBezTo>
                <a:close/>
                <a:moveTo>
                  <a:pt x="1908212" y="1559425"/>
                </a:moveTo>
                <a:lnTo>
                  <a:pt x="1980325" y="1567601"/>
                </a:lnTo>
                <a:lnTo>
                  <a:pt x="1993606" y="1571724"/>
                </a:lnTo>
                <a:cubicBezTo>
                  <a:pt x="2013982" y="1576081"/>
                  <a:pt x="2033279" y="1583438"/>
                  <a:pt x="2051568" y="1592606"/>
                </a:cubicBezTo>
                <a:cubicBezTo>
                  <a:pt x="2161269" y="1643381"/>
                  <a:pt x="2238178" y="1752249"/>
                  <a:pt x="2242946" y="1879728"/>
                </a:cubicBezTo>
                <a:lnTo>
                  <a:pt x="2244564" y="1895777"/>
                </a:lnTo>
                <a:lnTo>
                  <a:pt x="2235941" y="1969331"/>
                </a:lnTo>
                <a:lnTo>
                  <a:pt x="2229295" y="1990738"/>
                </a:lnTo>
                <a:lnTo>
                  <a:pt x="2212064" y="2037880"/>
                </a:lnTo>
                <a:lnTo>
                  <a:pt x="2201144" y="2057998"/>
                </a:lnTo>
                <a:lnTo>
                  <a:pt x="2172872" y="2101104"/>
                </a:lnTo>
                <a:lnTo>
                  <a:pt x="2162191" y="2114050"/>
                </a:lnTo>
                <a:lnTo>
                  <a:pt x="2113970" y="2160082"/>
                </a:lnTo>
                <a:cubicBezTo>
                  <a:pt x="2057823" y="2205648"/>
                  <a:pt x="1986110" y="2232129"/>
                  <a:pt x="1908212" y="2232129"/>
                </a:cubicBezTo>
                <a:cubicBezTo>
                  <a:pt x="1851319" y="2232129"/>
                  <a:pt x="1797724" y="2218004"/>
                  <a:pt x="1751478" y="2191687"/>
                </a:cubicBezTo>
                <a:lnTo>
                  <a:pt x="1683784" y="2144677"/>
                </a:lnTo>
                <a:lnTo>
                  <a:pt x="1679431" y="2141086"/>
                </a:lnTo>
                <a:lnTo>
                  <a:pt x="1625925" y="2077610"/>
                </a:lnTo>
                <a:lnTo>
                  <a:pt x="1622829" y="2071906"/>
                </a:lnTo>
                <a:lnTo>
                  <a:pt x="1591352" y="2004343"/>
                </a:lnTo>
                <a:lnTo>
                  <a:pt x="1586740" y="1989486"/>
                </a:lnTo>
                <a:cubicBezTo>
                  <a:pt x="1578347" y="1963748"/>
                  <a:pt x="1573981" y="1936424"/>
                  <a:pt x="1573114" y="1908212"/>
                </a:cubicBezTo>
                <a:lnTo>
                  <a:pt x="1571860" y="1895777"/>
                </a:lnTo>
                <a:cubicBezTo>
                  <a:pt x="1571860" y="1754345"/>
                  <a:pt x="1659153" y="1633301"/>
                  <a:pt x="1783001" y="1584084"/>
                </a:cubicBezTo>
                <a:lnTo>
                  <a:pt x="1842294" y="1566070"/>
                </a:lnTo>
                <a:close/>
                <a:moveTo>
                  <a:pt x="1379953" y="541019"/>
                </a:moveTo>
                <a:lnTo>
                  <a:pt x="1729168" y="1444825"/>
                </a:lnTo>
                <a:cubicBezTo>
                  <a:pt x="1549201" y="1515335"/>
                  <a:pt x="1422212" y="1690726"/>
                  <a:pt x="1422212" y="1895777"/>
                </a:cubicBezTo>
                <a:cubicBezTo>
                  <a:pt x="1422212" y="1899944"/>
                  <a:pt x="1422265" y="1904098"/>
                  <a:pt x="1423466" y="1908212"/>
                </a:cubicBezTo>
                <a:lnTo>
                  <a:pt x="425946" y="1908212"/>
                </a:lnTo>
                <a:cubicBezTo>
                  <a:pt x="430668" y="1282139"/>
                  <a:pt x="825479" y="748981"/>
                  <a:pt x="1379953" y="541019"/>
                </a:cubicBezTo>
                <a:close/>
                <a:moveTo>
                  <a:pt x="2470889" y="507356"/>
                </a:moveTo>
                <a:cubicBezTo>
                  <a:pt x="3027464" y="716106"/>
                  <a:pt x="3423770" y="1251284"/>
                  <a:pt x="3428510" y="1879728"/>
                </a:cubicBezTo>
                <a:lnTo>
                  <a:pt x="2392594" y="1879728"/>
                </a:lnTo>
                <a:cubicBezTo>
                  <a:pt x="2387735" y="1688621"/>
                  <a:pt x="2271236" y="1525440"/>
                  <a:pt x="2105708" y="1452487"/>
                </a:cubicBezTo>
                <a:close/>
                <a:moveTo>
                  <a:pt x="1908212" y="190783"/>
                </a:moveTo>
                <a:cubicBezTo>
                  <a:pt x="959702" y="190783"/>
                  <a:pt x="190783" y="959702"/>
                  <a:pt x="190783" y="1908212"/>
                </a:cubicBezTo>
                <a:cubicBezTo>
                  <a:pt x="190783" y="2856722"/>
                  <a:pt x="959702" y="3625641"/>
                  <a:pt x="1908212" y="3625641"/>
                </a:cubicBezTo>
                <a:cubicBezTo>
                  <a:pt x="2856722" y="3625641"/>
                  <a:pt x="3625641" y="2856722"/>
                  <a:pt x="3625641" y="1908212"/>
                </a:cubicBezTo>
                <a:cubicBezTo>
                  <a:pt x="3625641" y="959702"/>
                  <a:pt x="2856722" y="190783"/>
                  <a:pt x="1908212" y="190783"/>
                </a:cubicBezTo>
                <a:close/>
                <a:moveTo>
                  <a:pt x="1908212" y="0"/>
                </a:moveTo>
                <a:cubicBezTo>
                  <a:pt x="2962088" y="0"/>
                  <a:pt x="3816424" y="854336"/>
                  <a:pt x="3816424" y="1908212"/>
                </a:cubicBezTo>
                <a:cubicBezTo>
                  <a:pt x="3816424" y="2962088"/>
                  <a:pt x="2962088" y="3816424"/>
                  <a:pt x="1908212" y="3816424"/>
                </a:cubicBezTo>
                <a:cubicBezTo>
                  <a:pt x="854336" y="3816424"/>
                  <a:pt x="0" y="2962088"/>
                  <a:pt x="0" y="1908212"/>
                </a:cubicBezTo>
                <a:cubicBezTo>
                  <a:pt x="0" y="854336"/>
                  <a:pt x="854336" y="0"/>
                  <a:pt x="19082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L-Shape 16">
            <a:extLst>
              <a:ext uri="{FF2B5EF4-FFF2-40B4-BE49-F238E27FC236}">
                <a16:creationId xmlns:a16="http://schemas.microsoft.com/office/drawing/2014/main" id="{098C79A8-7B1F-4C6C-8284-0441F1DBB4B4}"/>
              </a:ext>
            </a:extLst>
          </p:cNvPr>
          <p:cNvSpPr/>
          <p:nvPr/>
        </p:nvSpPr>
        <p:spPr>
          <a:xfrm rot="11157538">
            <a:off x="11297881" y="1784136"/>
            <a:ext cx="324344" cy="324797"/>
          </a:xfrm>
          <a:prstGeom prst="corner">
            <a:avLst>
              <a:gd name="adj1" fmla="val 17993"/>
              <a:gd name="adj2" fmla="val 2009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396000" rIns="360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9" name="그룹 19">
            <a:extLst>
              <a:ext uri="{FF2B5EF4-FFF2-40B4-BE49-F238E27FC236}">
                <a16:creationId xmlns:a16="http://schemas.microsoft.com/office/drawing/2014/main" id="{5C837D26-3D64-48C4-9526-52C5248BDF8C}"/>
              </a:ext>
            </a:extLst>
          </p:cNvPr>
          <p:cNvGrpSpPr>
            <a:grpSpLocks noChangeAspect="1"/>
          </p:cNvGrpSpPr>
          <p:nvPr/>
        </p:nvGrpSpPr>
        <p:grpSpPr>
          <a:xfrm>
            <a:off x="9284869" y="3304496"/>
            <a:ext cx="2039641" cy="203964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100" name="타원 4">
              <a:extLst>
                <a:ext uri="{FF2B5EF4-FFF2-40B4-BE49-F238E27FC236}">
                  <a16:creationId xmlns:a16="http://schemas.microsoft.com/office/drawing/2014/main" id="{4AACEA09-F962-4D36-9C1D-19ADB0AF167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자유형 18">
              <a:extLst>
                <a:ext uri="{FF2B5EF4-FFF2-40B4-BE49-F238E27FC236}">
                  <a16:creationId xmlns:a16="http://schemas.microsoft.com/office/drawing/2014/main" id="{0F9EFED6-380D-4524-8CB6-EE42666DE825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2FD59C-4922-4A70-83B5-5DD48C937437}"/>
              </a:ext>
            </a:extLst>
          </p:cNvPr>
          <p:cNvSpPr txBox="1"/>
          <p:nvPr/>
        </p:nvSpPr>
        <p:spPr>
          <a:xfrm>
            <a:off x="984897" y="2662447"/>
            <a:ext cx="67839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project can be easily replicated on any cryptocurrency or stock, not only Bitcoin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Given more time, we could integrate the algorithm into an automatic day-trading bot which will buy and sell based on the predictions and will return a profit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11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AEFA502-975E-44E8-9136-4EB7338F04E5}"/>
              </a:ext>
            </a:extLst>
          </p:cNvPr>
          <p:cNvSpPr txBox="1"/>
          <p:nvPr/>
        </p:nvSpPr>
        <p:spPr>
          <a:xfrm>
            <a:off x="357188" y="2436854"/>
            <a:ext cx="2998031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cs typeface="Arial" pitchFamily="34" charset="0"/>
              </a:rPr>
              <a:t>Cryptocurrency is a digital or </a:t>
            </a:r>
            <a:r>
              <a:rPr lang="en-US" sz="1500" dirty="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virtual currency</a:t>
            </a:r>
            <a:r>
              <a:rPr lang="en-US" sz="1500" dirty="0">
                <a:solidFill>
                  <a:schemeClr val="bg1"/>
                </a:solidFill>
                <a:cs typeface="Arial" pitchFamily="34" charset="0"/>
              </a:rPr>
              <a:t> that is secured by cryptography, which makes it nearly impossible to counterfeit or double-spend. Many cryptocurrencies are decentralized networks based on </a:t>
            </a:r>
            <a:r>
              <a:rPr lang="en-US" sz="1500" dirty="0">
                <a:solidFill>
                  <a:schemeClr val="bg1"/>
                </a:solidFill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blockchain</a:t>
            </a:r>
            <a:r>
              <a:rPr lang="en-US" sz="1500" dirty="0">
                <a:solidFill>
                  <a:schemeClr val="bg1"/>
                </a:solidFill>
                <a:cs typeface="Arial" pitchFamily="34" charset="0"/>
              </a:rPr>
              <a:t> technology—a distributed ledger enforced by a disparate network of computers. A defining feature of cryptocurrencies is that they are generally not issued by any central authority, rendering them theoretically immune to government interference or manipulation.</a:t>
            </a:r>
            <a:endParaRPr lang="ko-KR" altLang="en-US" sz="15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3D2C73D0-8DAC-480F-8F6D-3493087EE149}"/>
              </a:ext>
            </a:extLst>
          </p:cNvPr>
          <p:cNvSpPr txBox="1">
            <a:spLocks/>
          </p:cNvSpPr>
          <p:nvPr/>
        </p:nvSpPr>
        <p:spPr>
          <a:xfrm>
            <a:off x="357188" y="624115"/>
            <a:ext cx="3309937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What is a cryptocurrency?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407A61-96C2-4A0B-B366-9C8F3A5A26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91" y="1419224"/>
            <a:ext cx="7650609" cy="45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6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0E287D53-D4AE-41B0-A031-C239653BD4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Popular cryptocurrencies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4BBBCB-23FD-4941-9D93-DA25AA936020}"/>
              </a:ext>
            </a:extLst>
          </p:cNvPr>
          <p:cNvSpPr txBox="1"/>
          <p:nvPr/>
        </p:nvSpPr>
        <p:spPr>
          <a:xfrm>
            <a:off x="2096135" y="3931507"/>
            <a:ext cx="305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cs typeface="Arial" pitchFamily="34" charset="0"/>
              </a:rPr>
              <a:t>Ethereum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94" name="Oval 21">
            <a:extLst>
              <a:ext uri="{FF2B5EF4-FFF2-40B4-BE49-F238E27FC236}">
                <a16:creationId xmlns:a16="http://schemas.microsoft.com/office/drawing/2014/main" id="{366F9A4B-27CC-4F36-9270-1A21628FAE73}"/>
              </a:ext>
            </a:extLst>
          </p:cNvPr>
          <p:cNvSpPr/>
          <p:nvPr/>
        </p:nvSpPr>
        <p:spPr>
          <a:xfrm rot="20700000">
            <a:off x="5300491" y="4074683"/>
            <a:ext cx="355455" cy="31153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Trapezoid 3">
            <a:extLst>
              <a:ext uri="{FF2B5EF4-FFF2-40B4-BE49-F238E27FC236}">
                <a16:creationId xmlns:a16="http://schemas.microsoft.com/office/drawing/2014/main" id="{E8FD43EA-EBFB-427C-B60B-62091D585777}"/>
              </a:ext>
            </a:extLst>
          </p:cNvPr>
          <p:cNvSpPr/>
          <p:nvPr/>
        </p:nvSpPr>
        <p:spPr>
          <a:xfrm>
            <a:off x="5332250" y="5673235"/>
            <a:ext cx="316345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Down Arrow 1">
            <a:extLst>
              <a:ext uri="{FF2B5EF4-FFF2-40B4-BE49-F238E27FC236}">
                <a16:creationId xmlns:a16="http://schemas.microsoft.com/office/drawing/2014/main" id="{6931E310-8F87-44B8-A842-0836963E49AD}"/>
              </a:ext>
            </a:extLst>
          </p:cNvPr>
          <p:cNvSpPr/>
          <p:nvPr/>
        </p:nvSpPr>
        <p:spPr>
          <a:xfrm rot="10800000" flipH="1">
            <a:off x="1424652" y="5720574"/>
            <a:ext cx="296600" cy="333081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Frame 1">
            <a:extLst>
              <a:ext uri="{FF2B5EF4-FFF2-40B4-BE49-F238E27FC236}">
                <a16:creationId xmlns:a16="http://schemas.microsoft.com/office/drawing/2014/main" id="{F4EC3D2C-6568-4907-A0CF-4AFD64D50DA4}"/>
              </a:ext>
            </a:extLst>
          </p:cNvPr>
          <p:cNvSpPr/>
          <p:nvPr/>
        </p:nvSpPr>
        <p:spPr>
          <a:xfrm>
            <a:off x="5341768" y="2453836"/>
            <a:ext cx="301343" cy="301343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45F2795-6D2D-4FB4-9452-8253250F288E}"/>
              </a:ext>
            </a:extLst>
          </p:cNvPr>
          <p:cNvGrpSpPr/>
          <p:nvPr/>
        </p:nvGrpSpPr>
        <p:grpSpPr>
          <a:xfrm>
            <a:off x="8987472" y="1513973"/>
            <a:ext cx="2538540" cy="4923353"/>
            <a:chOff x="8987472" y="1513973"/>
            <a:chExt cx="2538540" cy="4923353"/>
          </a:xfrm>
        </p:grpSpPr>
        <p:grpSp>
          <p:nvGrpSpPr>
            <p:cNvPr id="52" name="Group 7">
              <a:extLst>
                <a:ext uri="{FF2B5EF4-FFF2-40B4-BE49-F238E27FC236}">
                  <a16:creationId xmlns:a16="http://schemas.microsoft.com/office/drawing/2014/main" id="{B04999A4-B9D1-4323-89FB-890B7B02382D}"/>
                </a:ext>
              </a:extLst>
            </p:cNvPr>
            <p:cNvGrpSpPr/>
            <p:nvPr/>
          </p:nvGrpSpPr>
          <p:grpSpPr>
            <a:xfrm>
              <a:off x="9709567" y="5213136"/>
              <a:ext cx="1422003" cy="1224190"/>
              <a:chOff x="5580112" y="4160675"/>
              <a:chExt cx="2016224" cy="1735751"/>
            </a:xfrm>
          </p:grpSpPr>
          <p:sp>
            <p:nvSpPr>
              <p:cNvPr id="53" name="Trapezoid 1">
                <a:extLst>
                  <a:ext uri="{FF2B5EF4-FFF2-40B4-BE49-F238E27FC236}">
                    <a16:creationId xmlns:a16="http://schemas.microsoft.com/office/drawing/2014/main" id="{A15464F3-AC30-4FCB-B934-33CBDE237AA7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rapezoid 6">
                <a:extLst>
                  <a:ext uri="{FF2B5EF4-FFF2-40B4-BE49-F238E27FC236}">
                    <a16:creationId xmlns:a16="http://schemas.microsoft.com/office/drawing/2014/main" id="{05ACC041-710D-46F1-A8DC-75FFCE86AE11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5">
                <a:extLst>
                  <a:ext uri="{FF2B5EF4-FFF2-40B4-BE49-F238E27FC236}">
                    <a16:creationId xmlns:a16="http://schemas.microsoft.com/office/drawing/2014/main" id="{DC7A0C74-C702-4280-A5DC-9A35084F09DE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1767807F-F5DB-4C9F-B777-57B083B16046}"/>
                </a:ext>
              </a:extLst>
            </p:cNvPr>
            <p:cNvSpPr/>
            <p:nvPr/>
          </p:nvSpPr>
          <p:spPr>
            <a:xfrm>
              <a:off x="10158461" y="3344960"/>
              <a:ext cx="384488" cy="2030026"/>
            </a:xfrm>
            <a:custGeom>
              <a:avLst/>
              <a:gdLst>
                <a:gd name="connsiteX0" fmla="*/ 171450 w 323850"/>
                <a:gd name="connsiteY0" fmla="*/ 28575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71450 w 323850"/>
                <a:gd name="connsiteY9" fmla="*/ 28575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76225 w 323850"/>
                <a:gd name="connsiteY7" fmla="*/ 0 h 2152650"/>
                <a:gd name="connsiteX8" fmla="*/ 167117 w 323850"/>
                <a:gd name="connsiteY8" fmla="*/ 2573 h 2152650"/>
                <a:gd name="connsiteX0" fmla="*/ 167117 w 327783"/>
                <a:gd name="connsiteY0" fmla="*/ 2573 h 2152650"/>
                <a:gd name="connsiteX1" fmla="*/ 152400 w 327783"/>
                <a:gd name="connsiteY1" fmla="*/ 647700 h 2152650"/>
                <a:gd name="connsiteX2" fmla="*/ 0 w 327783"/>
                <a:gd name="connsiteY2" fmla="*/ 1457325 h 2152650"/>
                <a:gd name="connsiteX3" fmla="*/ 180975 w 327783"/>
                <a:gd name="connsiteY3" fmla="*/ 2152650 h 2152650"/>
                <a:gd name="connsiteX4" fmla="*/ 323850 w 327783"/>
                <a:gd name="connsiteY4" fmla="*/ 2066925 h 2152650"/>
                <a:gd name="connsiteX5" fmla="*/ 161925 w 327783"/>
                <a:gd name="connsiteY5" fmla="*/ 1419225 h 2152650"/>
                <a:gd name="connsiteX6" fmla="*/ 295275 w 327783"/>
                <a:gd name="connsiteY6" fmla="*/ 628650 h 2152650"/>
                <a:gd name="connsiteX7" fmla="*/ 276225 w 327783"/>
                <a:gd name="connsiteY7" fmla="*/ 0 h 2152650"/>
                <a:gd name="connsiteX8" fmla="*/ 167117 w 327783"/>
                <a:gd name="connsiteY8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78793 w 361458"/>
                <a:gd name="connsiteY0" fmla="*/ 2573 h 2152650"/>
                <a:gd name="connsiteX1" fmla="*/ 164076 w 361458"/>
                <a:gd name="connsiteY1" fmla="*/ 647700 h 2152650"/>
                <a:gd name="connsiteX2" fmla="*/ 11676 w 361458"/>
                <a:gd name="connsiteY2" fmla="*/ 1457325 h 2152650"/>
                <a:gd name="connsiteX3" fmla="*/ 192651 w 361458"/>
                <a:gd name="connsiteY3" fmla="*/ 2152650 h 2152650"/>
                <a:gd name="connsiteX4" fmla="*/ 335526 w 361458"/>
                <a:gd name="connsiteY4" fmla="*/ 2066925 h 2152650"/>
                <a:gd name="connsiteX5" fmla="*/ 173601 w 361458"/>
                <a:gd name="connsiteY5" fmla="*/ 1419225 h 2152650"/>
                <a:gd name="connsiteX6" fmla="*/ 306951 w 361458"/>
                <a:gd name="connsiteY6" fmla="*/ 628650 h 2152650"/>
                <a:gd name="connsiteX7" fmla="*/ 360986 w 361458"/>
                <a:gd name="connsiteY7" fmla="*/ 216050 h 2152650"/>
                <a:gd name="connsiteX8" fmla="*/ 287901 w 361458"/>
                <a:gd name="connsiteY8" fmla="*/ 0 h 2152650"/>
                <a:gd name="connsiteX9" fmla="*/ 178793 w 361458"/>
                <a:gd name="connsiteY9" fmla="*/ 2573 h 2152650"/>
                <a:gd name="connsiteX0" fmla="*/ 178793 w 361849"/>
                <a:gd name="connsiteY0" fmla="*/ 2573 h 2152650"/>
                <a:gd name="connsiteX1" fmla="*/ 164076 w 361849"/>
                <a:gd name="connsiteY1" fmla="*/ 647700 h 2152650"/>
                <a:gd name="connsiteX2" fmla="*/ 11676 w 361849"/>
                <a:gd name="connsiteY2" fmla="*/ 1457325 h 2152650"/>
                <a:gd name="connsiteX3" fmla="*/ 192651 w 361849"/>
                <a:gd name="connsiteY3" fmla="*/ 2152650 h 2152650"/>
                <a:gd name="connsiteX4" fmla="*/ 335526 w 361849"/>
                <a:gd name="connsiteY4" fmla="*/ 2066925 h 2152650"/>
                <a:gd name="connsiteX5" fmla="*/ 173601 w 361849"/>
                <a:gd name="connsiteY5" fmla="*/ 1419225 h 2152650"/>
                <a:gd name="connsiteX6" fmla="*/ 315618 w 361849"/>
                <a:gd name="connsiteY6" fmla="*/ 654652 h 2152650"/>
                <a:gd name="connsiteX7" fmla="*/ 360986 w 361849"/>
                <a:gd name="connsiteY7" fmla="*/ 216050 h 2152650"/>
                <a:gd name="connsiteX8" fmla="*/ 287901 w 361849"/>
                <a:gd name="connsiteY8" fmla="*/ 0 h 2152650"/>
                <a:gd name="connsiteX9" fmla="*/ 178793 w 361849"/>
                <a:gd name="connsiteY9" fmla="*/ 2573 h 2152650"/>
                <a:gd name="connsiteX0" fmla="*/ 178793 w 361849"/>
                <a:gd name="connsiteY0" fmla="*/ 2573 h 2152650"/>
                <a:gd name="connsiteX1" fmla="*/ 164076 w 361849"/>
                <a:gd name="connsiteY1" fmla="*/ 647700 h 2152650"/>
                <a:gd name="connsiteX2" fmla="*/ 11676 w 361849"/>
                <a:gd name="connsiteY2" fmla="*/ 1457325 h 2152650"/>
                <a:gd name="connsiteX3" fmla="*/ 192651 w 361849"/>
                <a:gd name="connsiteY3" fmla="*/ 2152650 h 2152650"/>
                <a:gd name="connsiteX4" fmla="*/ 361528 w 361849"/>
                <a:gd name="connsiteY4" fmla="*/ 2131929 h 2152650"/>
                <a:gd name="connsiteX5" fmla="*/ 173601 w 361849"/>
                <a:gd name="connsiteY5" fmla="*/ 1419225 h 2152650"/>
                <a:gd name="connsiteX6" fmla="*/ 315618 w 361849"/>
                <a:gd name="connsiteY6" fmla="*/ 654652 h 2152650"/>
                <a:gd name="connsiteX7" fmla="*/ 360986 w 361849"/>
                <a:gd name="connsiteY7" fmla="*/ 216050 h 2152650"/>
                <a:gd name="connsiteX8" fmla="*/ 287901 w 361849"/>
                <a:gd name="connsiteY8" fmla="*/ 0 h 2152650"/>
                <a:gd name="connsiteX9" fmla="*/ 178793 w 361849"/>
                <a:gd name="connsiteY9" fmla="*/ 2573 h 2152650"/>
                <a:gd name="connsiteX0" fmla="*/ 178793 w 361528"/>
                <a:gd name="connsiteY0" fmla="*/ 2573 h 2152650"/>
                <a:gd name="connsiteX1" fmla="*/ 164076 w 361528"/>
                <a:gd name="connsiteY1" fmla="*/ 647700 h 2152650"/>
                <a:gd name="connsiteX2" fmla="*/ 11676 w 361528"/>
                <a:gd name="connsiteY2" fmla="*/ 1457325 h 2152650"/>
                <a:gd name="connsiteX3" fmla="*/ 192651 w 361528"/>
                <a:gd name="connsiteY3" fmla="*/ 2152650 h 2152650"/>
                <a:gd name="connsiteX4" fmla="*/ 361528 w 361528"/>
                <a:gd name="connsiteY4" fmla="*/ 2131929 h 2152650"/>
                <a:gd name="connsiteX5" fmla="*/ 173601 w 361528"/>
                <a:gd name="connsiteY5" fmla="*/ 1419225 h 2152650"/>
                <a:gd name="connsiteX6" fmla="*/ 315618 w 361528"/>
                <a:gd name="connsiteY6" fmla="*/ 654652 h 2152650"/>
                <a:gd name="connsiteX7" fmla="*/ 287901 w 361528"/>
                <a:gd name="connsiteY7" fmla="*/ 0 h 2152650"/>
                <a:gd name="connsiteX8" fmla="*/ 178793 w 361528"/>
                <a:gd name="connsiteY8" fmla="*/ 2573 h 2152650"/>
                <a:gd name="connsiteX0" fmla="*/ 178793 w 374776"/>
                <a:gd name="connsiteY0" fmla="*/ 2573 h 2152650"/>
                <a:gd name="connsiteX1" fmla="*/ 164076 w 374776"/>
                <a:gd name="connsiteY1" fmla="*/ 647700 h 2152650"/>
                <a:gd name="connsiteX2" fmla="*/ 11676 w 374776"/>
                <a:gd name="connsiteY2" fmla="*/ 1457325 h 2152650"/>
                <a:gd name="connsiteX3" fmla="*/ 192651 w 374776"/>
                <a:gd name="connsiteY3" fmla="*/ 2152650 h 2152650"/>
                <a:gd name="connsiteX4" fmla="*/ 361528 w 374776"/>
                <a:gd name="connsiteY4" fmla="*/ 2131929 h 2152650"/>
                <a:gd name="connsiteX5" fmla="*/ 173601 w 374776"/>
                <a:gd name="connsiteY5" fmla="*/ 1419225 h 2152650"/>
                <a:gd name="connsiteX6" fmla="*/ 315618 w 374776"/>
                <a:gd name="connsiteY6" fmla="*/ 654652 h 2152650"/>
                <a:gd name="connsiteX7" fmla="*/ 287901 w 374776"/>
                <a:gd name="connsiteY7" fmla="*/ 0 h 2152650"/>
                <a:gd name="connsiteX8" fmla="*/ 178793 w 374776"/>
                <a:gd name="connsiteY8" fmla="*/ 2573 h 2152650"/>
                <a:gd name="connsiteX0" fmla="*/ 178793 w 391181"/>
                <a:gd name="connsiteY0" fmla="*/ 2573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78793 w 391181"/>
                <a:gd name="connsiteY8" fmla="*/ 2573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50132 w 392855"/>
                <a:gd name="connsiteY0" fmla="*/ 15574 h 2152650"/>
                <a:gd name="connsiteX1" fmla="*/ 148416 w 392855"/>
                <a:gd name="connsiteY1" fmla="*/ 647700 h 2152650"/>
                <a:gd name="connsiteX2" fmla="*/ 13350 w 392855"/>
                <a:gd name="connsiteY2" fmla="*/ 1457325 h 2152650"/>
                <a:gd name="connsiteX3" fmla="*/ 194325 w 392855"/>
                <a:gd name="connsiteY3" fmla="*/ 2152650 h 2152650"/>
                <a:gd name="connsiteX4" fmla="*/ 363202 w 392855"/>
                <a:gd name="connsiteY4" fmla="*/ 2131929 h 2152650"/>
                <a:gd name="connsiteX5" fmla="*/ 175275 w 392855"/>
                <a:gd name="connsiteY5" fmla="*/ 1419225 h 2152650"/>
                <a:gd name="connsiteX6" fmla="*/ 317292 w 392855"/>
                <a:gd name="connsiteY6" fmla="*/ 654652 h 2152650"/>
                <a:gd name="connsiteX7" fmla="*/ 289575 w 392855"/>
                <a:gd name="connsiteY7" fmla="*/ 0 h 2152650"/>
                <a:gd name="connsiteX8" fmla="*/ 150132 w 392855"/>
                <a:gd name="connsiteY8" fmla="*/ 15574 h 2152650"/>
                <a:gd name="connsiteX0" fmla="*/ 132798 w 392855"/>
                <a:gd name="connsiteY0" fmla="*/ 11240 h 2152650"/>
                <a:gd name="connsiteX1" fmla="*/ 148416 w 392855"/>
                <a:gd name="connsiteY1" fmla="*/ 647700 h 2152650"/>
                <a:gd name="connsiteX2" fmla="*/ 13350 w 392855"/>
                <a:gd name="connsiteY2" fmla="*/ 1457325 h 2152650"/>
                <a:gd name="connsiteX3" fmla="*/ 194325 w 392855"/>
                <a:gd name="connsiteY3" fmla="*/ 2152650 h 2152650"/>
                <a:gd name="connsiteX4" fmla="*/ 363202 w 392855"/>
                <a:gd name="connsiteY4" fmla="*/ 2131929 h 2152650"/>
                <a:gd name="connsiteX5" fmla="*/ 175275 w 392855"/>
                <a:gd name="connsiteY5" fmla="*/ 1419225 h 2152650"/>
                <a:gd name="connsiteX6" fmla="*/ 317292 w 392855"/>
                <a:gd name="connsiteY6" fmla="*/ 654652 h 2152650"/>
                <a:gd name="connsiteX7" fmla="*/ 289575 w 392855"/>
                <a:gd name="connsiteY7" fmla="*/ 0 h 2152650"/>
                <a:gd name="connsiteX8" fmla="*/ 132798 w 392855"/>
                <a:gd name="connsiteY8" fmla="*/ 11240 h 2152650"/>
                <a:gd name="connsiteX0" fmla="*/ 115464 w 392855"/>
                <a:gd name="connsiteY0" fmla="*/ 0 h 2158745"/>
                <a:gd name="connsiteX1" fmla="*/ 148416 w 392855"/>
                <a:gd name="connsiteY1" fmla="*/ 653795 h 2158745"/>
                <a:gd name="connsiteX2" fmla="*/ 13350 w 392855"/>
                <a:gd name="connsiteY2" fmla="*/ 1463420 h 2158745"/>
                <a:gd name="connsiteX3" fmla="*/ 194325 w 392855"/>
                <a:gd name="connsiteY3" fmla="*/ 2158745 h 2158745"/>
                <a:gd name="connsiteX4" fmla="*/ 363202 w 392855"/>
                <a:gd name="connsiteY4" fmla="*/ 2138024 h 2158745"/>
                <a:gd name="connsiteX5" fmla="*/ 175275 w 392855"/>
                <a:gd name="connsiteY5" fmla="*/ 1425320 h 2158745"/>
                <a:gd name="connsiteX6" fmla="*/ 317292 w 392855"/>
                <a:gd name="connsiteY6" fmla="*/ 660747 h 2158745"/>
                <a:gd name="connsiteX7" fmla="*/ 289575 w 392855"/>
                <a:gd name="connsiteY7" fmla="*/ 6095 h 2158745"/>
                <a:gd name="connsiteX8" fmla="*/ 115464 w 392855"/>
                <a:gd name="connsiteY8" fmla="*/ 0 h 2158745"/>
                <a:gd name="connsiteX0" fmla="*/ 115464 w 392855"/>
                <a:gd name="connsiteY0" fmla="*/ 0 h 2158745"/>
                <a:gd name="connsiteX1" fmla="*/ 148416 w 392855"/>
                <a:gd name="connsiteY1" fmla="*/ 653795 h 2158745"/>
                <a:gd name="connsiteX2" fmla="*/ 13350 w 392855"/>
                <a:gd name="connsiteY2" fmla="*/ 1463420 h 2158745"/>
                <a:gd name="connsiteX3" fmla="*/ 194325 w 392855"/>
                <a:gd name="connsiteY3" fmla="*/ 2158745 h 2158745"/>
                <a:gd name="connsiteX4" fmla="*/ 363202 w 392855"/>
                <a:gd name="connsiteY4" fmla="*/ 2138024 h 2158745"/>
                <a:gd name="connsiteX5" fmla="*/ 175275 w 392855"/>
                <a:gd name="connsiteY5" fmla="*/ 1425320 h 2158745"/>
                <a:gd name="connsiteX6" fmla="*/ 317292 w 392855"/>
                <a:gd name="connsiteY6" fmla="*/ 660747 h 2158745"/>
                <a:gd name="connsiteX7" fmla="*/ 289575 w 392855"/>
                <a:gd name="connsiteY7" fmla="*/ 6095 h 2158745"/>
                <a:gd name="connsiteX8" fmla="*/ 115464 w 392855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46589 w 418794"/>
                <a:gd name="connsiteY0" fmla="*/ 0 h 2158745"/>
                <a:gd name="connsiteX1" fmla="*/ 179541 w 418794"/>
                <a:gd name="connsiteY1" fmla="*/ 653795 h 2158745"/>
                <a:gd name="connsiteX2" fmla="*/ 22807 w 418794"/>
                <a:gd name="connsiteY2" fmla="*/ 1463420 h 2158745"/>
                <a:gd name="connsiteX3" fmla="*/ 225450 w 418794"/>
                <a:gd name="connsiteY3" fmla="*/ 2158745 h 2158745"/>
                <a:gd name="connsiteX4" fmla="*/ 394327 w 418794"/>
                <a:gd name="connsiteY4" fmla="*/ 2138024 h 2158745"/>
                <a:gd name="connsiteX5" fmla="*/ 206400 w 418794"/>
                <a:gd name="connsiteY5" fmla="*/ 1425320 h 2158745"/>
                <a:gd name="connsiteX6" fmla="*/ 348417 w 418794"/>
                <a:gd name="connsiteY6" fmla="*/ 660747 h 2158745"/>
                <a:gd name="connsiteX7" fmla="*/ 320700 w 418794"/>
                <a:gd name="connsiteY7" fmla="*/ 6095 h 2158745"/>
                <a:gd name="connsiteX8" fmla="*/ 146589 w 418794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2139 w 408867"/>
                <a:gd name="connsiteY5" fmla="*/ 1442655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83472 w 408867"/>
                <a:gd name="connsiteY5" fmla="*/ 1464323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83472 w 408867"/>
                <a:gd name="connsiteY5" fmla="*/ 1464323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867" h="2158745">
                  <a:moveTo>
                    <a:pt x="136662" y="0"/>
                  </a:moveTo>
                  <a:cubicBezTo>
                    <a:pt x="357106" y="423057"/>
                    <a:pt x="226524" y="447420"/>
                    <a:pt x="169614" y="653795"/>
                  </a:cubicBezTo>
                  <a:cubicBezTo>
                    <a:pt x="62476" y="928004"/>
                    <a:pt x="-35995" y="1228214"/>
                    <a:pt x="12880" y="1463420"/>
                  </a:cubicBezTo>
                  <a:cubicBezTo>
                    <a:pt x="90539" y="1695195"/>
                    <a:pt x="124862" y="1909635"/>
                    <a:pt x="215523" y="2158745"/>
                  </a:cubicBezTo>
                  <a:lnTo>
                    <a:pt x="384400" y="2138024"/>
                  </a:lnTo>
                  <a:cubicBezTo>
                    <a:pt x="291422" y="1891788"/>
                    <a:pt x="246114" y="1701891"/>
                    <a:pt x="183472" y="1464323"/>
                  </a:cubicBezTo>
                  <a:cubicBezTo>
                    <a:pt x="123916" y="1200798"/>
                    <a:pt x="220367" y="928605"/>
                    <a:pt x="338490" y="660747"/>
                  </a:cubicBezTo>
                  <a:cubicBezTo>
                    <a:pt x="409544" y="458878"/>
                    <a:pt x="463586" y="335791"/>
                    <a:pt x="310773" y="6095"/>
                  </a:cubicBezTo>
                  <a:lnTo>
                    <a:pt x="1366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Group 2">
              <a:extLst>
                <a:ext uri="{FF2B5EF4-FFF2-40B4-BE49-F238E27FC236}">
                  <a16:creationId xmlns:a16="http://schemas.microsoft.com/office/drawing/2014/main" id="{94622D32-E789-4D6C-8900-6995401F2D8D}"/>
                </a:ext>
              </a:extLst>
            </p:cNvPr>
            <p:cNvGrpSpPr/>
            <p:nvPr/>
          </p:nvGrpSpPr>
          <p:grpSpPr>
            <a:xfrm rot="15300000">
              <a:off x="9172821" y="4234184"/>
              <a:ext cx="840355" cy="1211053"/>
              <a:chOff x="967240" y="3289369"/>
              <a:chExt cx="1100200" cy="1585520"/>
            </a:xfrm>
          </p:grpSpPr>
          <p:sp>
            <p:nvSpPr>
              <p:cNvPr id="59" name="Freeform 3">
                <a:extLst>
                  <a:ext uri="{FF2B5EF4-FFF2-40B4-BE49-F238E27FC236}">
                    <a16:creationId xmlns:a16="http://schemas.microsoft.com/office/drawing/2014/main" id="{7D900833-3D3D-47E4-858A-C40F9F21194B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Freeform 4">
                <a:extLst>
                  <a:ext uri="{FF2B5EF4-FFF2-40B4-BE49-F238E27FC236}">
                    <a16:creationId xmlns:a16="http://schemas.microsoft.com/office/drawing/2014/main" id="{50C5AF16-B51D-4007-9687-63CFB0CC7336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06207B0B-E697-477E-AB1F-95B852275EDC}"/>
                </a:ext>
              </a:extLst>
            </p:cNvPr>
            <p:cNvSpPr/>
            <p:nvPr/>
          </p:nvSpPr>
          <p:spPr>
            <a:xfrm rot="4407011">
              <a:off x="10755981" y="3142221"/>
              <a:ext cx="312622" cy="880439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Group 15">
              <a:extLst>
                <a:ext uri="{FF2B5EF4-FFF2-40B4-BE49-F238E27FC236}">
                  <a16:creationId xmlns:a16="http://schemas.microsoft.com/office/drawing/2014/main" id="{60BCC690-0E10-4ABB-8A16-F39F8A7C62A0}"/>
                </a:ext>
              </a:extLst>
            </p:cNvPr>
            <p:cNvGrpSpPr/>
            <p:nvPr/>
          </p:nvGrpSpPr>
          <p:grpSpPr>
            <a:xfrm rot="5400000">
              <a:off x="10511764" y="3666117"/>
              <a:ext cx="830970" cy="1197527"/>
              <a:chOff x="967240" y="3289369"/>
              <a:chExt cx="1100200" cy="1585520"/>
            </a:xfrm>
          </p:grpSpPr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6BE42629-DF28-4D69-BB25-1E9EFEB5CBFA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DFFE370E-0157-4F20-BCE8-C5775158881C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89A63D4A-9178-4AC4-A2DC-92C646D885E5}"/>
                </a:ext>
              </a:extLst>
            </p:cNvPr>
            <p:cNvSpPr/>
            <p:nvPr/>
          </p:nvSpPr>
          <p:spPr>
            <a:xfrm rot="7156190" flipV="1">
              <a:off x="9744469" y="3097730"/>
              <a:ext cx="368289" cy="1037214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C04103FE-7BF5-4B32-8CE3-4225973183E9}"/>
                </a:ext>
              </a:extLst>
            </p:cNvPr>
            <p:cNvSpPr/>
            <p:nvPr/>
          </p:nvSpPr>
          <p:spPr>
            <a:xfrm rot="3762166">
              <a:off x="10668539" y="4395519"/>
              <a:ext cx="352120" cy="991676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7084F6AE-DA04-4DA4-9310-711BB411A293}"/>
                </a:ext>
              </a:extLst>
            </p:cNvPr>
            <p:cNvSpPr/>
            <p:nvPr/>
          </p:nvSpPr>
          <p:spPr>
            <a:xfrm rot="6040617" flipV="1">
              <a:off x="9452722" y="3475592"/>
              <a:ext cx="430913" cy="1213583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Chord 23">
              <a:extLst>
                <a:ext uri="{FF2B5EF4-FFF2-40B4-BE49-F238E27FC236}">
                  <a16:creationId xmlns:a16="http://schemas.microsoft.com/office/drawing/2014/main" id="{887D041F-4F4D-4A67-AF8A-FFD8984DEA33}"/>
                </a:ext>
              </a:extLst>
            </p:cNvPr>
            <p:cNvSpPr/>
            <p:nvPr/>
          </p:nvSpPr>
          <p:spPr>
            <a:xfrm>
              <a:off x="10043692" y="5240443"/>
              <a:ext cx="722992" cy="177384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0" name="Picture 3">
              <a:extLst>
                <a:ext uri="{FF2B5EF4-FFF2-40B4-BE49-F238E27FC236}">
                  <a16:creationId xmlns:a16="http://schemas.microsoft.com/office/drawing/2014/main" id="{4395723A-48FB-46B5-89E6-2BF689D0D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6658" y="1513973"/>
              <a:ext cx="2099967" cy="2068467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EA9838F-38F5-4937-804A-62141A0B075E}"/>
              </a:ext>
            </a:extLst>
          </p:cNvPr>
          <p:cNvSpPr txBox="1"/>
          <p:nvPr/>
        </p:nvSpPr>
        <p:spPr>
          <a:xfrm>
            <a:off x="2060495" y="2342897"/>
            <a:ext cx="305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cs typeface="Arial" pitchFamily="34" charset="0"/>
              </a:rPr>
              <a:t>Bitcoin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ABF61E-C667-4E4B-8AA4-F10D833BC80E}"/>
              </a:ext>
            </a:extLst>
          </p:cNvPr>
          <p:cNvSpPr txBox="1"/>
          <p:nvPr/>
        </p:nvSpPr>
        <p:spPr>
          <a:xfrm>
            <a:off x="2059010" y="5608611"/>
            <a:ext cx="305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cs typeface="Arial" pitchFamily="34" charset="0"/>
              </a:rPr>
              <a:t>Tether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6A52811-35EB-4ADF-BD01-194B41D1A088}"/>
              </a:ext>
            </a:extLst>
          </p:cNvPr>
          <p:cNvSpPr txBox="1"/>
          <p:nvPr/>
        </p:nvSpPr>
        <p:spPr>
          <a:xfrm>
            <a:off x="5838747" y="2319262"/>
            <a:ext cx="305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cs typeface="Arial" pitchFamily="34" charset="0"/>
              </a:rPr>
              <a:t>Binance</a:t>
            </a:r>
            <a:r>
              <a:rPr lang="en-US" altLang="ko-KR" sz="2800" b="1" dirty="0">
                <a:cs typeface="Arial" pitchFamily="34" charset="0"/>
              </a:rPr>
              <a:t> Coin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4DD7620-0661-4692-9230-9A425175B85A}"/>
              </a:ext>
            </a:extLst>
          </p:cNvPr>
          <p:cNvSpPr txBox="1"/>
          <p:nvPr/>
        </p:nvSpPr>
        <p:spPr>
          <a:xfrm>
            <a:off x="5878823" y="3979786"/>
            <a:ext cx="305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cs typeface="Arial" pitchFamily="34" charset="0"/>
              </a:rPr>
              <a:t>Cardano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B36FB6-1539-4464-8729-442D260981DF}"/>
              </a:ext>
            </a:extLst>
          </p:cNvPr>
          <p:cNvSpPr txBox="1"/>
          <p:nvPr/>
        </p:nvSpPr>
        <p:spPr>
          <a:xfrm>
            <a:off x="5878823" y="5669490"/>
            <a:ext cx="305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cs typeface="Arial" pitchFamily="34" charset="0"/>
              </a:rPr>
              <a:t>Ripple</a:t>
            </a:r>
            <a:endParaRPr lang="ko-KR" altLang="en-US" sz="1200" b="1" dirty="0">
              <a:cs typeface="Arial" pitchFamily="34" charset="0"/>
            </a:endParaRPr>
          </a:p>
        </p:txBody>
      </p:sp>
      <p:grpSp>
        <p:nvGrpSpPr>
          <p:cNvPr id="39" name="그룹 19">
            <a:extLst>
              <a:ext uri="{FF2B5EF4-FFF2-40B4-BE49-F238E27FC236}">
                <a16:creationId xmlns:a16="http://schemas.microsoft.com/office/drawing/2014/main" id="{C7A85810-E980-433B-974A-B61D91511A39}"/>
              </a:ext>
            </a:extLst>
          </p:cNvPr>
          <p:cNvGrpSpPr>
            <a:grpSpLocks noChangeAspect="1"/>
          </p:cNvGrpSpPr>
          <p:nvPr/>
        </p:nvGrpSpPr>
        <p:grpSpPr>
          <a:xfrm>
            <a:off x="1311259" y="2346389"/>
            <a:ext cx="571672" cy="571672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40" name="타원 4">
              <a:extLst>
                <a:ext uri="{FF2B5EF4-FFF2-40B4-BE49-F238E27FC236}">
                  <a16:creationId xmlns:a16="http://schemas.microsoft.com/office/drawing/2014/main" id="{AC3002E3-1914-4505-9C02-CBAC99287BC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18">
              <a:extLst>
                <a:ext uri="{FF2B5EF4-FFF2-40B4-BE49-F238E27FC236}">
                  <a16:creationId xmlns:a16="http://schemas.microsoft.com/office/drawing/2014/main" id="{91F2296E-E31A-4B30-811A-8D8088081BC3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73">
            <a:extLst>
              <a:ext uri="{FF2B5EF4-FFF2-40B4-BE49-F238E27FC236}">
                <a16:creationId xmlns:a16="http://schemas.microsoft.com/office/drawing/2014/main" id="{3AEE4445-BBB0-4674-82AD-E4310C44E71F}"/>
              </a:ext>
            </a:extLst>
          </p:cNvPr>
          <p:cNvGrpSpPr>
            <a:grpSpLocks noChangeAspect="1"/>
          </p:cNvGrpSpPr>
          <p:nvPr/>
        </p:nvGrpSpPr>
        <p:grpSpPr>
          <a:xfrm>
            <a:off x="1446728" y="3965387"/>
            <a:ext cx="300733" cy="571672"/>
            <a:chOff x="9488342" y="-16255"/>
            <a:chExt cx="2802018" cy="5326445"/>
          </a:xfrm>
        </p:grpSpPr>
        <p:sp>
          <p:nvSpPr>
            <p:cNvPr id="43" name="이등변 삼각형 66">
              <a:extLst>
                <a:ext uri="{FF2B5EF4-FFF2-40B4-BE49-F238E27FC236}">
                  <a16:creationId xmlns:a16="http://schemas.microsoft.com/office/drawing/2014/main" id="{1CF29A1D-802F-4997-ABE9-C4AF45911590}"/>
                </a:ext>
              </a:extLst>
            </p:cNvPr>
            <p:cNvSpPr/>
            <p:nvPr/>
          </p:nvSpPr>
          <p:spPr>
            <a:xfrm rot="7280102">
              <a:off x="892078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68">
              <a:extLst>
                <a:ext uri="{FF2B5EF4-FFF2-40B4-BE49-F238E27FC236}">
                  <a16:creationId xmlns:a16="http://schemas.microsoft.com/office/drawing/2014/main" id="{AD38F86C-A85E-4274-8E44-1134ADAF93A9}"/>
                </a:ext>
              </a:extLst>
            </p:cNvPr>
            <p:cNvSpPr/>
            <p:nvPr/>
          </p:nvSpPr>
          <p:spPr>
            <a:xfrm rot="14319898" flipH="1">
              <a:off x="968497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69">
              <a:extLst>
                <a:ext uri="{FF2B5EF4-FFF2-40B4-BE49-F238E27FC236}">
                  <a16:creationId xmlns:a16="http://schemas.microsoft.com/office/drawing/2014/main" id="{953A5F6C-8308-405D-9DD6-1C6C355ACD05}"/>
                </a:ext>
              </a:extLst>
            </p:cNvPr>
            <p:cNvSpPr/>
            <p:nvPr/>
          </p:nvSpPr>
          <p:spPr>
            <a:xfrm rot="1818926" flipH="1">
              <a:off x="9488342" y="1768039"/>
              <a:ext cx="1891102" cy="1469977"/>
            </a:xfrm>
            <a:prstGeom prst="triangle">
              <a:avLst>
                <a:gd name="adj" fmla="val 4488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70">
              <a:extLst>
                <a:ext uri="{FF2B5EF4-FFF2-40B4-BE49-F238E27FC236}">
                  <a16:creationId xmlns:a16="http://schemas.microsoft.com/office/drawing/2014/main" id="{05A9EF6A-FD5E-4707-98B6-459B65C45BB6}"/>
                </a:ext>
              </a:extLst>
            </p:cNvPr>
            <p:cNvSpPr/>
            <p:nvPr/>
          </p:nvSpPr>
          <p:spPr>
            <a:xfrm rot="19781074">
              <a:off x="10367026" y="1759904"/>
              <a:ext cx="1923334" cy="1469977"/>
            </a:xfrm>
            <a:prstGeom prst="triangle">
              <a:avLst>
                <a:gd name="adj" fmla="val 4537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71">
              <a:extLst>
                <a:ext uri="{FF2B5EF4-FFF2-40B4-BE49-F238E27FC236}">
                  <a16:creationId xmlns:a16="http://schemas.microsoft.com/office/drawing/2014/main" id="{D3A41586-C375-4C1C-92E5-2C4B74A46EB7}"/>
                </a:ext>
              </a:extLst>
            </p:cNvPr>
            <p:cNvSpPr/>
            <p:nvPr/>
          </p:nvSpPr>
          <p:spPr>
            <a:xfrm rot="3287817">
              <a:off x="8994438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72">
              <a:extLst>
                <a:ext uri="{FF2B5EF4-FFF2-40B4-BE49-F238E27FC236}">
                  <a16:creationId xmlns:a16="http://schemas.microsoft.com/office/drawing/2014/main" id="{D7E56717-4005-4693-982C-3DD600423891}"/>
                </a:ext>
              </a:extLst>
            </p:cNvPr>
            <p:cNvSpPr/>
            <p:nvPr/>
          </p:nvSpPr>
          <p:spPr>
            <a:xfrm rot="18312183" flipH="1">
              <a:off x="9983775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EF5884-99C3-4DCD-826F-0242F7568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163" y="5586333"/>
            <a:ext cx="571673" cy="5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D4716E-9D76-43ED-AC63-4DF5A3919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911" y="2319262"/>
            <a:ext cx="556614" cy="5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B1020D3-F47F-48DE-A35F-BB680EE7D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911" y="3977246"/>
            <a:ext cx="571672" cy="57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자유형 86">
            <a:extLst>
              <a:ext uri="{FF2B5EF4-FFF2-40B4-BE49-F238E27FC236}">
                <a16:creationId xmlns:a16="http://schemas.microsoft.com/office/drawing/2014/main" id="{4DE210D8-C38B-41FA-B847-6A2DC2ABDAAE}"/>
              </a:ext>
            </a:extLst>
          </p:cNvPr>
          <p:cNvSpPr>
            <a:spLocks noChangeAspect="1"/>
          </p:cNvSpPr>
          <p:nvPr/>
        </p:nvSpPr>
        <p:spPr>
          <a:xfrm>
            <a:off x="5258472" y="5608611"/>
            <a:ext cx="580275" cy="630208"/>
          </a:xfrm>
          <a:custGeom>
            <a:avLst/>
            <a:gdLst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190611 w 4989305"/>
              <a:gd name="connsiteY26" fmla="*/ 2247877 h 5418682"/>
              <a:gd name="connsiteX27" fmla="*/ 2243487 w 4989305"/>
              <a:gd name="connsiteY27" fmla="*/ 2297301 h 5418682"/>
              <a:gd name="connsiteX28" fmla="*/ 2504715 w 4989305"/>
              <a:gd name="connsiteY28" fmla="*/ 2406413 h 5418682"/>
              <a:gd name="connsiteX29" fmla="*/ 2942243 w 4989305"/>
              <a:gd name="connsiteY29" fmla="*/ 2027991 h 5418682"/>
              <a:gd name="connsiteX30" fmla="*/ 2911064 w 4989305"/>
              <a:gd name="connsiteY30" fmla="*/ 1807656 h 5418682"/>
              <a:gd name="connsiteX31" fmla="*/ 2910216 w 4989305"/>
              <a:gd name="connsiteY31" fmla="*/ 1806094 h 5418682"/>
              <a:gd name="connsiteX32" fmla="*/ 2915832 w 4989305"/>
              <a:gd name="connsiteY32" fmla="*/ 1809111 h 5418682"/>
              <a:gd name="connsiteX33" fmla="*/ 2895578 w 4989305"/>
              <a:gd name="connsiteY33" fmla="*/ 1784563 h 5418682"/>
              <a:gd name="connsiteX34" fmla="*/ 2700097 w 4989305"/>
              <a:gd name="connsiteY34" fmla="*/ 1144604 h 5418682"/>
              <a:gd name="connsiteX35" fmla="*/ 3844701 w 4989305"/>
              <a:gd name="connsiteY3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093728 w 4989305"/>
              <a:gd name="connsiteY20" fmla="*/ 3349300 h 5418682"/>
              <a:gd name="connsiteX21" fmla="*/ 1144604 w 4989305"/>
              <a:gd name="connsiteY21" fmla="*/ 3853945 h 5418682"/>
              <a:gd name="connsiteX22" fmla="*/ 0 w 4989305"/>
              <a:gd name="connsiteY22" fmla="*/ 2709341 h 5418682"/>
              <a:gd name="connsiteX23" fmla="*/ 1144604 w 4989305"/>
              <a:gd name="connsiteY23" fmla="*/ 1564737 h 5418682"/>
              <a:gd name="connsiteX24" fmla="*/ 2093728 w 4989305"/>
              <a:gd name="connsiteY24" fmla="*/ 2069382 h 5418682"/>
              <a:gd name="connsiteX25" fmla="*/ 2243487 w 4989305"/>
              <a:gd name="connsiteY25" fmla="*/ 2297301 h 5418682"/>
              <a:gd name="connsiteX26" fmla="*/ 2504715 w 4989305"/>
              <a:gd name="connsiteY26" fmla="*/ 2406413 h 5418682"/>
              <a:gd name="connsiteX27" fmla="*/ 2942243 w 4989305"/>
              <a:gd name="connsiteY27" fmla="*/ 2027991 h 5418682"/>
              <a:gd name="connsiteX28" fmla="*/ 2911064 w 4989305"/>
              <a:gd name="connsiteY28" fmla="*/ 1807656 h 5418682"/>
              <a:gd name="connsiteX29" fmla="*/ 2910216 w 4989305"/>
              <a:gd name="connsiteY29" fmla="*/ 1806094 h 5418682"/>
              <a:gd name="connsiteX30" fmla="*/ 2915832 w 4989305"/>
              <a:gd name="connsiteY30" fmla="*/ 1809111 h 5418682"/>
              <a:gd name="connsiteX31" fmla="*/ 2895578 w 4989305"/>
              <a:gd name="connsiteY31" fmla="*/ 1784563 h 5418682"/>
              <a:gd name="connsiteX32" fmla="*/ 2700097 w 4989305"/>
              <a:gd name="connsiteY32" fmla="*/ 1144604 h 5418682"/>
              <a:gd name="connsiteX33" fmla="*/ 3844701 w 4989305"/>
              <a:gd name="connsiteY33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29673 w 4989305"/>
              <a:gd name="connsiteY15" fmla="*/ 3545675 h 5418682"/>
              <a:gd name="connsiteX16" fmla="*/ 2938425 w 4989305"/>
              <a:gd name="connsiteY16" fmla="*/ 3458858 h 5418682"/>
              <a:gd name="connsiteX17" fmla="*/ 2507647 w 4989305"/>
              <a:gd name="connsiteY17" fmla="*/ 3028080 h 5418682"/>
              <a:gd name="connsiteX18" fmla="*/ 2203041 w 4989305"/>
              <a:gd name="connsiteY18" fmla="*/ 3154252 h 5418682"/>
              <a:gd name="connsiteX19" fmla="*/ 2093728 w 4989305"/>
              <a:gd name="connsiteY19" fmla="*/ 3349300 h 5418682"/>
              <a:gd name="connsiteX20" fmla="*/ 1144604 w 4989305"/>
              <a:gd name="connsiteY20" fmla="*/ 3853945 h 5418682"/>
              <a:gd name="connsiteX21" fmla="*/ 0 w 4989305"/>
              <a:gd name="connsiteY21" fmla="*/ 2709341 h 5418682"/>
              <a:gd name="connsiteX22" fmla="*/ 1144604 w 4989305"/>
              <a:gd name="connsiteY22" fmla="*/ 1564737 h 5418682"/>
              <a:gd name="connsiteX23" fmla="*/ 2093728 w 4989305"/>
              <a:gd name="connsiteY23" fmla="*/ 2069382 h 5418682"/>
              <a:gd name="connsiteX24" fmla="*/ 2243487 w 4989305"/>
              <a:gd name="connsiteY24" fmla="*/ 2297301 h 5418682"/>
              <a:gd name="connsiteX25" fmla="*/ 2504715 w 4989305"/>
              <a:gd name="connsiteY25" fmla="*/ 2406413 h 5418682"/>
              <a:gd name="connsiteX26" fmla="*/ 2942243 w 4989305"/>
              <a:gd name="connsiteY26" fmla="*/ 2027991 h 5418682"/>
              <a:gd name="connsiteX27" fmla="*/ 2911064 w 4989305"/>
              <a:gd name="connsiteY27" fmla="*/ 1807656 h 5418682"/>
              <a:gd name="connsiteX28" fmla="*/ 2910216 w 4989305"/>
              <a:gd name="connsiteY28" fmla="*/ 1806094 h 5418682"/>
              <a:gd name="connsiteX29" fmla="*/ 2915832 w 4989305"/>
              <a:gd name="connsiteY29" fmla="*/ 1809111 h 5418682"/>
              <a:gd name="connsiteX30" fmla="*/ 2895578 w 4989305"/>
              <a:gd name="connsiteY30" fmla="*/ 1784563 h 5418682"/>
              <a:gd name="connsiteX31" fmla="*/ 2700097 w 4989305"/>
              <a:gd name="connsiteY31" fmla="*/ 1144604 h 5418682"/>
              <a:gd name="connsiteX32" fmla="*/ 3844701 w 4989305"/>
              <a:gd name="connsiteY32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770038 w 4989305"/>
              <a:gd name="connsiteY4" fmla="*/ 2289208 h 5418682"/>
              <a:gd name="connsiteX5" fmla="*/ 3339260 w 4989305"/>
              <a:gd name="connsiteY5" fmla="*/ 2719986 h 5418682"/>
              <a:gd name="connsiteX6" fmla="*/ 3683221 w 4989305"/>
              <a:gd name="connsiteY6" fmla="*/ 3142012 h 5418682"/>
              <a:gd name="connsiteX7" fmla="*/ 3682889 w 4989305"/>
              <a:gd name="connsiteY7" fmla="*/ 3142218 h 5418682"/>
              <a:gd name="connsiteX8" fmla="*/ 3844701 w 4989305"/>
              <a:gd name="connsiteY8" fmla="*/ 3129474 h 5418682"/>
              <a:gd name="connsiteX9" fmla="*/ 4989305 w 4989305"/>
              <a:gd name="connsiteY9" fmla="*/ 4274078 h 5418682"/>
              <a:gd name="connsiteX10" fmla="*/ 3844701 w 4989305"/>
              <a:gd name="connsiteY10" fmla="*/ 5418682 h 5418682"/>
              <a:gd name="connsiteX11" fmla="*/ 2700097 w 4989305"/>
              <a:gd name="connsiteY11" fmla="*/ 4274078 h 5418682"/>
              <a:gd name="connsiteX12" fmla="*/ 2895578 w 4989305"/>
              <a:gd name="connsiteY12" fmla="*/ 3634119 h 5418682"/>
              <a:gd name="connsiteX13" fmla="*/ 2938425 w 4989305"/>
              <a:gd name="connsiteY13" fmla="*/ 3458858 h 5418682"/>
              <a:gd name="connsiteX14" fmla="*/ 2507647 w 4989305"/>
              <a:gd name="connsiteY14" fmla="*/ 3028080 h 5418682"/>
              <a:gd name="connsiteX15" fmla="*/ 2203041 w 4989305"/>
              <a:gd name="connsiteY15" fmla="*/ 3154252 h 5418682"/>
              <a:gd name="connsiteX16" fmla="*/ 2093728 w 4989305"/>
              <a:gd name="connsiteY16" fmla="*/ 3349300 h 5418682"/>
              <a:gd name="connsiteX17" fmla="*/ 1144604 w 4989305"/>
              <a:gd name="connsiteY17" fmla="*/ 3853945 h 5418682"/>
              <a:gd name="connsiteX18" fmla="*/ 0 w 4989305"/>
              <a:gd name="connsiteY18" fmla="*/ 2709341 h 5418682"/>
              <a:gd name="connsiteX19" fmla="*/ 1144604 w 4989305"/>
              <a:gd name="connsiteY19" fmla="*/ 1564737 h 5418682"/>
              <a:gd name="connsiteX20" fmla="*/ 2093728 w 4989305"/>
              <a:gd name="connsiteY20" fmla="*/ 2069382 h 5418682"/>
              <a:gd name="connsiteX21" fmla="*/ 2243487 w 4989305"/>
              <a:gd name="connsiteY21" fmla="*/ 2297301 h 5418682"/>
              <a:gd name="connsiteX22" fmla="*/ 2504715 w 4989305"/>
              <a:gd name="connsiteY22" fmla="*/ 2406413 h 5418682"/>
              <a:gd name="connsiteX23" fmla="*/ 2942243 w 4989305"/>
              <a:gd name="connsiteY23" fmla="*/ 2027991 h 5418682"/>
              <a:gd name="connsiteX24" fmla="*/ 2911064 w 4989305"/>
              <a:gd name="connsiteY24" fmla="*/ 1807656 h 5418682"/>
              <a:gd name="connsiteX25" fmla="*/ 2910216 w 4989305"/>
              <a:gd name="connsiteY25" fmla="*/ 1806094 h 5418682"/>
              <a:gd name="connsiteX26" fmla="*/ 2915832 w 4989305"/>
              <a:gd name="connsiteY26" fmla="*/ 1809111 h 5418682"/>
              <a:gd name="connsiteX27" fmla="*/ 2895578 w 4989305"/>
              <a:gd name="connsiteY27" fmla="*/ 1784563 h 5418682"/>
              <a:gd name="connsiteX28" fmla="*/ 2700097 w 4989305"/>
              <a:gd name="connsiteY28" fmla="*/ 1144604 h 5418682"/>
              <a:gd name="connsiteX29" fmla="*/ 3844701 w 4989305"/>
              <a:gd name="connsiteY29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915832 w 4989305"/>
              <a:gd name="connsiteY25" fmla="*/ 1809111 h 5418682"/>
              <a:gd name="connsiteX26" fmla="*/ 2895578 w 4989305"/>
              <a:gd name="connsiteY26" fmla="*/ 1784563 h 5418682"/>
              <a:gd name="connsiteX27" fmla="*/ 2700097 w 4989305"/>
              <a:gd name="connsiteY27" fmla="*/ 1144604 h 5418682"/>
              <a:gd name="connsiteX28" fmla="*/ 3844701 w 4989305"/>
              <a:gd name="connsiteY28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895578 w 4989305"/>
              <a:gd name="connsiteY25" fmla="*/ 1784563 h 5418682"/>
              <a:gd name="connsiteX26" fmla="*/ 2700097 w 4989305"/>
              <a:gd name="connsiteY26" fmla="*/ 1144604 h 5418682"/>
              <a:gd name="connsiteX27" fmla="*/ 3844701 w 4989305"/>
              <a:gd name="connsiteY27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895578 w 4989305"/>
              <a:gd name="connsiteY24" fmla="*/ 1784563 h 5418682"/>
              <a:gd name="connsiteX25" fmla="*/ 2700097 w 4989305"/>
              <a:gd name="connsiteY25" fmla="*/ 1144604 h 5418682"/>
              <a:gd name="connsiteX26" fmla="*/ 3844701 w 4989305"/>
              <a:gd name="connsiteY26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989305" h="5418682">
                <a:moveTo>
                  <a:pt x="3844701" y="0"/>
                </a:moveTo>
                <a:cubicBezTo>
                  <a:pt x="4476848" y="0"/>
                  <a:pt x="4989305" y="512457"/>
                  <a:pt x="4989305" y="1144604"/>
                </a:cubicBezTo>
                <a:cubicBezTo>
                  <a:pt x="4989305" y="1776751"/>
                  <a:pt x="4476848" y="2289208"/>
                  <a:pt x="3844701" y="2289208"/>
                </a:cubicBezTo>
                <a:lnTo>
                  <a:pt x="3770038" y="2289208"/>
                </a:lnTo>
                <a:cubicBezTo>
                  <a:pt x="3532126" y="2289208"/>
                  <a:pt x="3339260" y="2482074"/>
                  <a:pt x="3339260" y="2719986"/>
                </a:cubicBezTo>
                <a:cubicBezTo>
                  <a:pt x="3339260" y="2928159"/>
                  <a:pt x="3486923" y="3101844"/>
                  <a:pt x="3683221" y="3142012"/>
                </a:cubicBezTo>
                <a:lnTo>
                  <a:pt x="3682889" y="3142218"/>
                </a:lnTo>
                <a:cubicBezTo>
                  <a:pt x="3761791" y="3147332"/>
                  <a:pt x="3790764" y="3133722"/>
                  <a:pt x="3844701" y="3129474"/>
                </a:cubicBezTo>
                <a:cubicBezTo>
                  <a:pt x="4476848" y="3129474"/>
                  <a:pt x="4989305" y="3641931"/>
                  <a:pt x="4989305" y="4274078"/>
                </a:cubicBezTo>
                <a:cubicBezTo>
                  <a:pt x="4989305" y="4906225"/>
                  <a:pt x="4476848" y="5418682"/>
                  <a:pt x="3844701" y="5418682"/>
                </a:cubicBezTo>
                <a:cubicBezTo>
                  <a:pt x="3212554" y="5418682"/>
                  <a:pt x="2700097" y="4906225"/>
                  <a:pt x="2700097" y="4274078"/>
                </a:cubicBezTo>
                <a:cubicBezTo>
                  <a:pt x="2700097" y="4037023"/>
                  <a:pt x="2772161" y="3816799"/>
                  <a:pt x="2895578" y="3634119"/>
                </a:cubicBezTo>
                <a:cubicBezTo>
                  <a:pt x="2922342" y="3569457"/>
                  <a:pt x="2933504" y="3523519"/>
                  <a:pt x="2938425" y="3458858"/>
                </a:cubicBezTo>
                <a:cubicBezTo>
                  <a:pt x="2956479" y="3221632"/>
                  <a:pt x="2745559" y="3028080"/>
                  <a:pt x="2507647" y="3028080"/>
                </a:cubicBezTo>
                <a:cubicBezTo>
                  <a:pt x="2388691" y="3028080"/>
                  <a:pt x="2280997" y="3076297"/>
                  <a:pt x="2203041" y="3154252"/>
                </a:cubicBezTo>
                <a:lnTo>
                  <a:pt x="2093728" y="3349300"/>
                </a:lnTo>
                <a:cubicBezTo>
                  <a:pt x="1888034" y="3653767"/>
                  <a:pt x="1539696" y="3853945"/>
                  <a:pt x="1144604" y="3853945"/>
                </a:cubicBezTo>
                <a:cubicBezTo>
                  <a:pt x="512457" y="3853945"/>
                  <a:pt x="0" y="3341488"/>
                  <a:pt x="0" y="2709341"/>
                </a:cubicBezTo>
                <a:cubicBezTo>
                  <a:pt x="0" y="2077194"/>
                  <a:pt x="512457" y="1564737"/>
                  <a:pt x="1144604" y="1564737"/>
                </a:cubicBezTo>
                <a:cubicBezTo>
                  <a:pt x="1539696" y="1564737"/>
                  <a:pt x="1888034" y="1764916"/>
                  <a:pt x="2093728" y="2069382"/>
                </a:cubicBezTo>
                <a:cubicBezTo>
                  <a:pt x="2143648" y="2145355"/>
                  <a:pt x="2174844" y="2221328"/>
                  <a:pt x="2243487" y="2297301"/>
                </a:cubicBezTo>
                <a:cubicBezTo>
                  <a:pt x="2322126" y="2362034"/>
                  <a:pt x="2399533" y="2396817"/>
                  <a:pt x="2504715" y="2406413"/>
                </a:cubicBezTo>
                <a:cubicBezTo>
                  <a:pt x="2637958" y="2418569"/>
                  <a:pt x="2924859" y="2334134"/>
                  <a:pt x="2942243" y="2027991"/>
                </a:cubicBezTo>
                <a:cubicBezTo>
                  <a:pt x="2954337" y="1933712"/>
                  <a:pt x="2929695" y="1841296"/>
                  <a:pt x="2895578" y="1784563"/>
                </a:cubicBezTo>
                <a:cubicBezTo>
                  <a:pt x="2772161" y="1601883"/>
                  <a:pt x="2700097" y="1381659"/>
                  <a:pt x="2700097" y="1144604"/>
                </a:cubicBezTo>
                <a:cubicBezTo>
                  <a:pt x="2700097" y="512457"/>
                  <a:pt x="3212554" y="0"/>
                  <a:pt x="384470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9DD7">
                  <a:lumMod val="90000"/>
                  <a:lumOff val="10000"/>
                </a:srgbClr>
              </a:gs>
              <a:gs pos="63000">
                <a:srgbClr val="009DD7">
                  <a:lumMod val="85000"/>
                </a:srgbClr>
              </a:gs>
              <a:gs pos="83000">
                <a:srgbClr val="009DD7">
                  <a:lumMod val="75000"/>
                </a:srgbClr>
              </a:gs>
              <a:gs pos="100000">
                <a:srgbClr val="009DD7">
                  <a:lumMod val="7000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82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Analysis Steps</a:t>
            </a: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F139C4EC-CDB0-452A-9E50-91334E4F2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314118"/>
            <a:ext cx="10400232" cy="1350150"/>
          </a:xfrm>
          <a:prstGeom prst="rightArrow">
            <a:avLst>
              <a:gd name="adj1" fmla="val 45285"/>
              <a:gd name="adj2" fmla="val 76984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8ADC42D5-E638-4B79-8295-6214D2C6429C}"/>
              </a:ext>
            </a:extLst>
          </p:cNvPr>
          <p:cNvGrpSpPr/>
          <p:nvPr/>
        </p:nvGrpSpPr>
        <p:grpSpPr>
          <a:xfrm>
            <a:off x="8116213" y="1809037"/>
            <a:ext cx="2002449" cy="962601"/>
            <a:chOff x="6210998" y="1433695"/>
            <a:chExt cx="1457346" cy="96260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2E32B-1E76-40DF-B4E7-20EDC3055BD2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Interpreting Data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8D78DB-BABA-4174-8AAA-5C1E5DFD138A}"/>
                </a:ext>
              </a:extLst>
            </p:cNvPr>
            <p:cNvSpPr txBox="1"/>
            <p:nvPr/>
          </p:nvSpPr>
          <p:spPr>
            <a:xfrm>
              <a:off x="6210998" y="1749965"/>
              <a:ext cx="1457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Understanding the results and applying the chosen algorithm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5">
            <a:extLst>
              <a:ext uri="{FF2B5EF4-FFF2-40B4-BE49-F238E27FC236}">
                <a16:creationId xmlns:a16="http://schemas.microsoft.com/office/drawing/2014/main" id="{09B1A6FF-4A78-42E4-989D-4AFF7CC1987B}"/>
              </a:ext>
            </a:extLst>
          </p:cNvPr>
          <p:cNvGrpSpPr/>
          <p:nvPr/>
        </p:nvGrpSpPr>
        <p:grpSpPr>
          <a:xfrm>
            <a:off x="6271621" y="5006712"/>
            <a:ext cx="2002449" cy="962601"/>
            <a:chOff x="6210998" y="1433695"/>
            <a:chExt cx="1457346" cy="96260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DCB7A6-C704-46A1-AC69-DF74D84AD4AC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Modeling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6168F5-4B31-4410-A8BC-A87F10167930}"/>
                </a:ext>
              </a:extLst>
            </p:cNvPr>
            <p:cNvSpPr txBox="1"/>
            <p:nvPr/>
          </p:nvSpPr>
          <p:spPr>
            <a:xfrm>
              <a:off x="6210998" y="1749965"/>
              <a:ext cx="1457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Deciding which ML algorithm is most accurate for our predictions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8">
            <a:extLst>
              <a:ext uri="{FF2B5EF4-FFF2-40B4-BE49-F238E27FC236}">
                <a16:creationId xmlns:a16="http://schemas.microsoft.com/office/drawing/2014/main" id="{7C0F11CE-6F83-428D-B6F4-1C548A6F5DB9}"/>
              </a:ext>
            </a:extLst>
          </p:cNvPr>
          <p:cNvGrpSpPr/>
          <p:nvPr/>
        </p:nvGrpSpPr>
        <p:grpSpPr>
          <a:xfrm>
            <a:off x="2703280" y="5006712"/>
            <a:ext cx="2002449" cy="1621918"/>
            <a:chOff x="6210998" y="1433695"/>
            <a:chExt cx="1457346" cy="121674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6FBDA9-B3D6-4353-AA33-A4F08E603FFB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Cleaning and Transforming  Data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722184-7318-4A1B-AF94-1A454E7E5A5A}"/>
                </a:ext>
              </a:extLst>
            </p:cNvPr>
            <p:cNvSpPr txBox="1"/>
            <p:nvPr/>
          </p:nvSpPr>
          <p:spPr>
            <a:xfrm>
              <a:off x="6210998" y="1749965"/>
              <a:ext cx="1457346" cy="900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Clearing useless parameters.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Cleaning out or filling null values.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Summarizing raw data into daily statistics.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11">
            <a:extLst>
              <a:ext uri="{FF2B5EF4-FFF2-40B4-BE49-F238E27FC236}">
                <a16:creationId xmlns:a16="http://schemas.microsoft.com/office/drawing/2014/main" id="{14AA5DEA-2276-4BB5-9D03-B2DC6BCFBDBB}"/>
              </a:ext>
            </a:extLst>
          </p:cNvPr>
          <p:cNvGrpSpPr/>
          <p:nvPr/>
        </p:nvGrpSpPr>
        <p:grpSpPr>
          <a:xfrm>
            <a:off x="4495079" y="1656738"/>
            <a:ext cx="2002451" cy="1331933"/>
            <a:chOff x="6216547" y="1281396"/>
            <a:chExt cx="1457347" cy="133193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F7FC74-7FDF-4F36-8373-FD39F4E3B947}"/>
                </a:ext>
              </a:extLst>
            </p:cNvPr>
            <p:cNvSpPr txBox="1"/>
            <p:nvPr/>
          </p:nvSpPr>
          <p:spPr>
            <a:xfrm>
              <a:off x="6216547" y="1281396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Exploring Data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5B5CEB0-0DEA-4465-A191-C581760F2AD4}"/>
                </a:ext>
              </a:extLst>
            </p:cNvPr>
            <p:cNvSpPr txBox="1"/>
            <p:nvPr/>
          </p:nvSpPr>
          <p:spPr>
            <a:xfrm>
              <a:off x="6216548" y="1597666"/>
              <a:ext cx="14573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Exploring the relationships between certain parameters and cryptocurrency price fluctuations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14">
            <a:extLst>
              <a:ext uri="{FF2B5EF4-FFF2-40B4-BE49-F238E27FC236}">
                <a16:creationId xmlns:a16="http://schemas.microsoft.com/office/drawing/2014/main" id="{4A224882-B955-47AC-93EC-5876F807F835}"/>
              </a:ext>
            </a:extLst>
          </p:cNvPr>
          <p:cNvGrpSpPr/>
          <p:nvPr/>
        </p:nvGrpSpPr>
        <p:grpSpPr>
          <a:xfrm>
            <a:off x="919109" y="1809037"/>
            <a:ext cx="2002449" cy="962601"/>
            <a:chOff x="6210998" y="1433695"/>
            <a:chExt cx="1457346" cy="96260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5A740F1-C3C5-40FE-BC16-A98432B355AF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Obtaining Data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79C6A71-43C0-436B-B6C8-B39E470B6EC2}"/>
                </a:ext>
              </a:extLst>
            </p:cNvPr>
            <p:cNvSpPr txBox="1"/>
            <p:nvPr/>
          </p:nvSpPr>
          <p:spPr>
            <a:xfrm>
              <a:off x="6210998" y="1749965"/>
              <a:ext cx="1457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Twint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Python library for crawling Twitter and other web crawling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0" name="Oval 18">
            <a:extLst>
              <a:ext uri="{FF2B5EF4-FFF2-40B4-BE49-F238E27FC236}">
                <a16:creationId xmlns:a16="http://schemas.microsoft.com/office/drawing/2014/main" id="{E34BB9B1-460B-425F-AFFD-732FD049BCE1}"/>
              </a:ext>
            </a:extLst>
          </p:cNvPr>
          <p:cNvSpPr/>
          <p:nvPr/>
        </p:nvSpPr>
        <p:spPr>
          <a:xfrm>
            <a:off x="1430702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58D6384-EF26-4BE7-ACD3-D67B24945FA6}"/>
              </a:ext>
            </a:extLst>
          </p:cNvPr>
          <p:cNvSpPr/>
          <p:nvPr/>
        </p:nvSpPr>
        <p:spPr>
          <a:xfrm>
            <a:off x="3178829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val 24">
            <a:extLst>
              <a:ext uri="{FF2B5EF4-FFF2-40B4-BE49-F238E27FC236}">
                <a16:creationId xmlns:a16="http://schemas.microsoft.com/office/drawing/2014/main" id="{0D9C25E9-8EA0-4E0B-9DD7-8BF409D00E43}"/>
              </a:ext>
            </a:extLst>
          </p:cNvPr>
          <p:cNvSpPr/>
          <p:nvPr/>
        </p:nvSpPr>
        <p:spPr>
          <a:xfrm>
            <a:off x="4987435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Oval 27">
            <a:extLst>
              <a:ext uri="{FF2B5EF4-FFF2-40B4-BE49-F238E27FC236}">
                <a16:creationId xmlns:a16="http://schemas.microsoft.com/office/drawing/2014/main" id="{689786E6-6249-4DC3-93E1-4BC79E80F44A}"/>
              </a:ext>
            </a:extLst>
          </p:cNvPr>
          <p:cNvSpPr/>
          <p:nvPr/>
        </p:nvSpPr>
        <p:spPr>
          <a:xfrm>
            <a:off x="6783214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113">
            <a:extLst>
              <a:ext uri="{FF2B5EF4-FFF2-40B4-BE49-F238E27FC236}">
                <a16:creationId xmlns:a16="http://schemas.microsoft.com/office/drawing/2014/main" id="{2D6966D0-28AB-40E6-8D4E-40B4061C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96" y="3830833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0A25B-269B-41F0-BFAB-3BBD9D9EA692}"/>
              </a:ext>
            </a:extLst>
          </p:cNvPr>
          <p:cNvSpPr txBox="1"/>
          <p:nvPr/>
        </p:nvSpPr>
        <p:spPr>
          <a:xfrm>
            <a:off x="3354278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47916D-2D43-45EC-9CBB-B6070368FBC1}"/>
              </a:ext>
            </a:extLst>
          </p:cNvPr>
          <p:cNvSpPr txBox="1"/>
          <p:nvPr/>
        </p:nvSpPr>
        <p:spPr>
          <a:xfrm>
            <a:off x="5165899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BD9B34-E3C5-47E0-A6B4-E507449B218B}"/>
              </a:ext>
            </a:extLst>
          </p:cNvPr>
          <p:cNvSpPr txBox="1"/>
          <p:nvPr/>
        </p:nvSpPr>
        <p:spPr>
          <a:xfrm>
            <a:off x="6959302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58" name="Straight Connector 33">
            <a:extLst>
              <a:ext uri="{FF2B5EF4-FFF2-40B4-BE49-F238E27FC236}">
                <a16:creationId xmlns:a16="http://schemas.microsoft.com/office/drawing/2014/main" id="{8636E7D6-35E4-4AC7-81DE-9D787620438D}"/>
              </a:ext>
            </a:extLst>
          </p:cNvPr>
          <p:cNvCxnSpPr/>
          <p:nvPr/>
        </p:nvCxnSpPr>
        <p:spPr>
          <a:xfrm flipV="1">
            <a:off x="1939571" y="2982208"/>
            <a:ext cx="0" cy="363636"/>
          </a:xfrm>
          <a:prstGeom prst="line">
            <a:avLst/>
          </a:prstGeom>
          <a:ln w="19050"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4">
            <a:extLst>
              <a:ext uri="{FF2B5EF4-FFF2-40B4-BE49-F238E27FC236}">
                <a16:creationId xmlns:a16="http://schemas.microsoft.com/office/drawing/2014/main" id="{51BA159C-4EA5-462B-B716-A5F4944E329A}"/>
              </a:ext>
            </a:extLst>
          </p:cNvPr>
          <p:cNvCxnSpPr>
            <a:cxnSpLocks/>
          </p:cNvCxnSpPr>
          <p:nvPr/>
        </p:nvCxnSpPr>
        <p:spPr>
          <a:xfrm flipV="1">
            <a:off x="5507913" y="2982208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5">
            <a:extLst>
              <a:ext uri="{FF2B5EF4-FFF2-40B4-BE49-F238E27FC236}">
                <a16:creationId xmlns:a16="http://schemas.microsoft.com/office/drawing/2014/main" id="{99AEC8A3-8851-4F23-8CDF-53F273CA802D}"/>
              </a:ext>
            </a:extLst>
          </p:cNvPr>
          <p:cNvCxnSpPr/>
          <p:nvPr/>
        </p:nvCxnSpPr>
        <p:spPr>
          <a:xfrm flipV="1">
            <a:off x="9126961" y="2982208"/>
            <a:ext cx="0" cy="3636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>
            <a:extLst>
              <a:ext uri="{FF2B5EF4-FFF2-40B4-BE49-F238E27FC236}">
                <a16:creationId xmlns:a16="http://schemas.microsoft.com/office/drawing/2014/main" id="{894AC518-70AF-4A27-BCA4-7788D19CC56B}"/>
              </a:ext>
            </a:extLst>
          </p:cNvPr>
          <p:cNvCxnSpPr/>
          <p:nvPr/>
        </p:nvCxnSpPr>
        <p:spPr>
          <a:xfrm flipV="1">
            <a:off x="7292083" y="4646671"/>
            <a:ext cx="0" cy="363636"/>
          </a:xfrm>
          <a:prstGeom prst="line">
            <a:avLst/>
          </a:prstGeom>
          <a:ln w="19050">
            <a:solidFill>
              <a:schemeClr val="accent5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37">
            <a:extLst>
              <a:ext uri="{FF2B5EF4-FFF2-40B4-BE49-F238E27FC236}">
                <a16:creationId xmlns:a16="http://schemas.microsoft.com/office/drawing/2014/main" id="{08C8B693-1D08-4331-8737-894A05032A56}"/>
              </a:ext>
            </a:extLst>
          </p:cNvPr>
          <p:cNvCxnSpPr/>
          <p:nvPr/>
        </p:nvCxnSpPr>
        <p:spPr>
          <a:xfrm flipV="1">
            <a:off x="3723742" y="4646671"/>
            <a:ext cx="0" cy="363636"/>
          </a:xfrm>
          <a:prstGeom prst="line">
            <a:avLst/>
          </a:prstGeom>
          <a:ln w="19050"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40">
            <a:extLst>
              <a:ext uri="{FF2B5EF4-FFF2-40B4-BE49-F238E27FC236}">
                <a16:creationId xmlns:a16="http://schemas.microsoft.com/office/drawing/2014/main" id="{FE076F7E-09F5-4789-BEC9-5C8D846E8D14}"/>
              </a:ext>
            </a:extLst>
          </p:cNvPr>
          <p:cNvSpPr/>
          <p:nvPr/>
        </p:nvSpPr>
        <p:spPr>
          <a:xfrm>
            <a:off x="8482211" y="3300545"/>
            <a:ext cx="1384751" cy="1384751"/>
          </a:xfrm>
          <a:prstGeom prst="ellipse">
            <a:avLst/>
          </a:prstGeom>
          <a:solidFill>
            <a:schemeClr val="bg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Oval 41">
            <a:extLst>
              <a:ext uri="{FF2B5EF4-FFF2-40B4-BE49-F238E27FC236}">
                <a16:creationId xmlns:a16="http://schemas.microsoft.com/office/drawing/2014/main" id="{BF404B46-511E-4F24-B419-5C476045C025}"/>
              </a:ext>
            </a:extLst>
          </p:cNvPr>
          <p:cNvSpPr/>
          <p:nvPr/>
        </p:nvSpPr>
        <p:spPr>
          <a:xfrm>
            <a:off x="8604648" y="3422982"/>
            <a:ext cx="1139877" cy="113987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8291A5-53E3-4EAA-8073-1BBABA2086B4}"/>
              </a:ext>
            </a:extLst>
          </p:cNvPr>
          <p:cNvSpPr txBox="1"/>
          <p:nvPr/>
        </p:nvSpPr>
        <p:spPr>
          <a:xfrm>
            <a:off x="8732169" y="3762088"/>
            <a:ext cx="88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49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Obtaining Data</a:t>
            </a: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030010E5-39C4-4B98-A9F9-67DDB51D9C69}"/>
              </a:ext>
            </a:extLst>
          </p:cNvPr>
          <p:cNvGrpSpPr/>
          <p:nvPr/>
        </p:nvGrpSpPr>
        <p:grpSpPr>
          <a:xfrm>
            <a:off x="1517935" y="1507064"/>
            <a:ext cx="5686170" cy="1080592"/>
            <a:chOff x="6210998" y="1433695"/>
            <a:chExt cx="1457346" cy="10805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B4106-A5B7-4F90-B0F9-13F54A0D0B66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accent4"/>
                  </a:solidFill>
                  <a:cs typeface="Arial" pitchFamily="34" charset="0"/>
                </a:rPr>
                <a:t>Twint</a:t>
              </a:r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 Python Library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5F6111-52D9-4D8C-B912-46217B1B497C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used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hlinkClick r:id="rId2"/>
                </a:rPr>
                <a:t>Twint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to query tweets and their metadata in the given time range that included specific keywords. In our experiment the keywords were ‘BTC’ and ‘Bitcoin’.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 average we received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one million tweets per week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44D2F12-6814-4A7B-AFDB-CFB7B44A77F4}"/>
              </a:ext>
            </a:extLst>
          </p:cNvPr>
          <p:cNvGrpSpPr/>
          <p:nvPr/>
        </p:nvGrpSpPr>
        <p:grpSpPr>
          <a:xfrm>
            <a:off x="1517935" y="2857247"/>
            <a:ext cx="5686170" cy="1634590"/>
            <a:chOff x="6210998" y="1433695"/>
            <a:chExt cx="1457346" cy="163459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E783A-94C7-4838-AA87-00752085D069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Web Crawling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9C9F4-BD46-40A5-8B87-695B09AF2A72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crawled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hlinkClick r:id="rId3" action="ppaction://hlinkfile"/>
                </a:rPr>
                <a:t>stooq.com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to get the average price of the S&amp;P 500 index which is a measure of the overall stock market.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While crawling for the price of the S&amp;P 500 index we ran into the usual captcha problem. Every few queries we needed to manually fill out the captcha. We also needed to switch networks a few times in order to unblock the crawler.</a:t>
              </a: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692AE3D-8B5B-4F1A-9E23-FAD154127C1C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33A7928-FC43-496E-BCAF-1D2664FA362B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010D13-A354-40E8-B29C-EF2697A07B08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756C278-32D5-4D0A-A318-FD281398500A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7D1A315-785A-430F-BB7E-F8D3023D484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677A9042-1E37-4CA0-BD77-A7B157192A23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1">
              <a:extLst>
                <a:ext uri="{FF2B5EF4-FFF2-40B4-BE49-F238E27FC236}">
                  <a16:creationId xmlns:a16="http://schemas.microsoft.com/office/drawing/2014/main" id="{E1D3DDF8-61E3-4BF2-BFB4-98953CCBE63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64E512-E40C-4841-85A1-4D3820143700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FD2B91-47EB-4EDD-B467-8F3C0B34014E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D1689CD-88B2-427D-BC9F-24203824832B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5C768F9-3413-4797-9277-DC6A1D815625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45F92F3-33B0-4D71-8D44-069D6A3E491B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FED3A86-5414-4203-9BA3-FE61F600306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A28301F-FF9C-4975-AB8A-FB22D01ADF3F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E61E40F-6909-47A8-B0AB-19DDCEB9F79A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FAFF53-1F3C-4C94-9049-2B65859A267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C05765-5EA3-4BE5-B6EE-42281EAD3E8C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DD729E4-AADE-4255-B8A1-5B1A508112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56534FA-5884-4C02-A2C0-0E140F186969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E944B2B-5CBC-4335-9F34-67ECCF90397E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4D69F39-3895-44AF-BD4C-1698B58214D3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B9B84A-AC18-4BBD-9884-C4E580CDAEB6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0B85CB-4121-4FD4-8B4B-077C9080DA9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E98CB23-7782-4985-A6EE-FE3684DACBB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DF64D44-FF8B-4FAD-82CF-FE26E7DD93D2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A94D779-99DA-4708-8F35-2F40A070C9F8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049DDF-8D41-47C8-80B7-15AF5BB6E9C3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5F565E2-4097-4880-9B26-F3E031FA4DCB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774BB5-3D58-4CC6-94DD-81120334AD85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678A815-48D7-4BE4-BA1A-7A935431F90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62650F2-BB92-4ED6-8018-9578D3F7AAF2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EA9BFCA-16EB-42B3-933A-B39A28D81270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0C192F4-B36F-4154-B84E-71B1482CC36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C9BE2A1-831A-48FC-8747-6491BB9BFFCB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5FA159B1-8C90-4E19-A608-F076ADBD9BA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F41BB92-EE7C-4EF6-B600-016040753674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2470BEF-2D6A-4875-B654-1CD15BDD348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0E9FB2B-5A4E-4233-9F74-0C691C67CB3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C09F608B-9A3D-44A6-8D70-FAE2CBD97C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DD39211-D4CB-4F59-B56C-9E8C038C3D79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FCCAED8-631C-4D06-8C78-257175973E1D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6E6269-A995-41CC-8AEB-E4DD10FD4DD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B0F1F6B-DFDE-40E7-B099-995034BD0F9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FD18FD4-E8F8-4E83-A1AF-DC6A9EC09B8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A427E8CF-4C79-4D5C-A8C1-60A9CB9AA0B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E20212E-C2CC-43F7-9733-33FEC5B9C034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D19FD3AF-A1C7-46E4-9623-99E260801C9E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5B7D15A-566C-4B4B-875D-A862983F82B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C5017A6-B7CD-43EE-ABC1-2AAC9D3D5722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E34AF69-9EDC-4657-B795-06F84F2E60F8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29E9C76-D2BF-4587-8E30-EE19AE47EEF1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FC6B72B7-A478-4F2F-9DE6-C5177B3FCC98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EEBA67D-8F9D-4D1C-92FD-8E47D906308C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5FD5F4B6-CB62-4F1F-9283-5FA8A10CF4D3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D5323F8B-9AEA-4FF7-B11A-1073E1AED60A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101E482-44FA-4F7D-BFAF-18B5EA069D13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E4FD016-7812-42E2-B01B-5A908B9DB759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6FCC967-84A0-4306-9470-B820CA377E9C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766944D-FB8A-4F3C-9282-0A2116075251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F26F49D-91CC-4562-8931-496FAA22CC2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664EC3C-D3C8-4B19-8915-D3088B885FC1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2F4DE4A8-1300-4707-ABE5-CCDE743BCE3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5601743A-7923-4F91-A09B-F3314F5A643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E821596A-BA32-4B9A-9C0F-593F802BE9A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8994544-2644-4CA2-9645-27A252CC40B9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7CACFAF-BD91-49DF-8909-B710C790722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CFD6812-0B0A-4F60-8DFD-E94C9776CB70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7B08001-2456-4301-87CE-A604682F798E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30C94A5-5E1F-4EB6-A530-6A1547D41A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2A71A24-A033-468C-B24D-71CFC58D555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019F745-3F0E-44E5-9FF5-A5D777B7DCE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9">
            <a:extLst>
              <a:ext uri="{FF2B5EF4-FFF2-40B4-BE49-F238E27FC236}">
                <a16:creationId xmlns:a16="http://schemas.microsoft.com/office/drawing/2014/main" id="{79A89352-C7D9-4594-8685-ED39585F2276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44" name="타원 4">
              <a:extLst>
                <a:ext uri="{FF2B5EF4-FFF2-40B4-BE49-F238E27FC236}">
                  <a16:creationId xmlns:a16="http://schemas.microsoft.com/office/drawing/2014/main" id="{11D470C5-0E6F-4891-906F-E07D51813D8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18">
              <a:extLst>
                <a:ext uri="{FF2B5EF4-FFF2-40B4-BE49-F238E27FC236}">
                  <a16:creationId xmlns:a16="http://schemas.microsoft.com/office/drawing/2014/main" id="{396428C6-4DA5-4586-BAD1-025221F4888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9EC81D87-A1EF-4EB3-A6CD-B663CE58484B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>
            <a:extLst>
              <a:ext uri="{FF2B5EF4-FFF2-40B4-BE49-F238E27FC236}">
                <a16:creationId xmlns:a16="http://schemas.microsoft.com/office/drawing/2014/main" id="{7B304256-EF90-4B0F-B3C5-ACB9737700A9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이등변 삼각형 119">
            <a:extLst>
              <a:ext uri="{FF2B5EF4-FFF2-40B4-BE49-F238E27FC236}">
                <a16:creationId xmlns:a16="http://schemas.microsoft.com/office/drawing/2014/main" id="{88B563AC-A871-447A-A22E-692D30580988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639764F8-F7B4-4A37-89D2-27CF178AF079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B94618F-1CD4-4AEB-9E0A-EB25F7EA4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642" y="4371249"/>
            <a:ext cx="1854755" cy="173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62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82D5D55-F0B9-4882-89DD-58CEB6A2B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Our Raw Data</a:t>
            </a:r>
            <a:endParaRPr lang="ko-KR" alt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776B427-58D1-4171-B29F-5AD056AA040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218" r="3218"/>
          <a:stretch>
            <a:fillRect/>
          </a:stretch>
        </p:blipFill>
        <p:spPr>
          <a:xfrm>
            <a:off x="-3175" y="1946275"/>
            <a:ext cx="2627313" cy="3402013"/>
          </a:xfrm>
          <a:prstGeom prst="rect">
            <a:avLst/>
          </a:prstGeo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3B33F82-6E61-4F9D-84E9-696F8B65255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21317" b="21317"/>
          <a:stretch>
            <a:fillRect/>
          </a:stretch>
        </p:blipFill>
        <p:spPr>
          <a:xfrm>
            <a:off x="2782888" y="1946275"/>
            <a:ext cx="2627312" cy="3348038"/>
          </a:xfrm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8F4368C-B5A2-4063-9C0C-C1FFB35CED4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6413" r="64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A192CE-BDA6-4642-93A9-03446B054082}"/>
              </a:ext>
            </a:extLst>
          </p:cNvPr>
          <p:cNvSpPr txBox="1"/>
          <p:nvPr/>
        </p:nvSpPr>
        <p:spPr>
          <a:xfrm>
            <a:off x="111472" y="1607654"/>
            <a:ext cx="259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S&amp;P Average Daily Price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5AFE0-A82F-4387-BDC3-6F58AF3E3C25}"/>
              </a:ext>
            </a:extLst>
          </p:cNvPr>
          <p:cNvSpPr txBox="1"/>
          <p:nvPr/>
        </p:nvSpPr>
        <p:spPr>
          <a:xfrm>
            <a:off x="2839736" y="1607654"/>
            <a:ext cx="259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1.4 Million tweets in a week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76722D-D260-4F76-ACC6-FC741D1E9516}"/>
              </a:ext>
            </a:extLst>
          </p:cNvPr>
          <p:cNvSpPr txBox="1"/>
          <p:nvPr/>
        </p:nvSpPr>
        <p:spPr>
          <a:xfrm>
            <a:off x="5568000" y="1607653"/>
            <a:ext cx="359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Raw Tweets and their metadata</a:t>
            </a:r>
          </a:p>
        </p:txBody>
      </p:sp>
    </p:spTree>
    <p:extLst>
      <p:ext uri="{BB962C8B-B14F-4D97-AF65-F5344CB8AC3E}">
        <p14:creationId xmlns:p14="http://schemas.microsoft.com/office/powerpoint/2010/main" val="4142274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Cleaning Data</a:t>
            </a: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D28E74EE-6752-4DC0-BCD7-8D13D58A69A1}"/>
              </a:ext>
            </a:extLst>
          </p:cNvPr>
          <p:cNvSpPr/>
          <p:nvPr/>
        </p:nvSpPr>
        <p:spPr>
          <a:xfrm>
            <a:off x="935851" y="2086928"/>
            <a:ext cx="10320950" cy="1856747"/>
          </a:xfrm>
          <a:prstGeom prst="roundRect">
            <a:avLst>
              <a:gd name="adj" fmla="val 7849"/>
            </a:avLst>
          </a:prstGeom>
          <a:solidFill>
            <a:schemeClr val="bg1">
              <a:alpha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DB0C699F-AA2B-4EE4-844D-4EBF7717C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075668"/>
              </p:ext>
            </p:extLst>
          </p:nvPr>
        </p:nvGraphicFramePr>
        <p:xfrm>
          <a:off x="6351014" y="2284108"/>
          <a:ext cx="340487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Before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After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Weekday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Weekend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NULL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Weekday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YY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YY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Rounded Rectangle 4">
            <a:extLst>
              <a:ext uri="{FF2B5EF4-FFF2-40B4-BE49-F238E27FC236}">
                <a16:creationId xmlns:a16="http://schemas.microsoft.com/office/drawing/2014/main" id="{3EF77B75-3FE6-47DD-8DEF-602261760BE7}"/>
              </a:ext>
            </a:extLst>
          </p:cNvPr>
          <p:cNvSpPr/>
          <p:nvPr/>
        </p:nvSpPr>
        <p:spPr>
          <a:xfrm>
            <a:off x="1372084" y="1896015"/>
            <a:ext cx="3301857" cy="4640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Straight Connector 5">
            <a:extLst>
              <a:ext uri="{FF2B5EF4-FFF2-40B4-BE49-F238E27FC236}">
                <a16:creationId xmlns:a16="http://schemas.microsoft.com/office/drawing/2014/main" id="{1FFD0E1B-0299-4015-940C-826120CEB207}"/>
              </a:ext>
            </a:extLst>
          </p:cNvPr>
          <p:cNvCxnSpPr/>
          <p:nvPr/>
        </p:nvCxnSpPr>
        <p:spPr>
          <a:xfrm>
            <a:off x="1547111" y="2849655"/>
            <a:ext cx="4320000" cy="0"/>
          </a:xfrm>
          <a:prstGeom prst="line">
            <a:avLst/>
          </a:prstGeom>
          <a:ln w="127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39AFDA-81AD-47F3-BE1F-3305663F5703}"/>
              </a:ext>
            </a:extLst>
          </p:cNvPr>
          <p:cNvSpPr txBox="1"/>
          <p:nvPr/>
        </p:nvSpPr>
        <p:spPr>
          <a:xfrm>
            <a:off x="1657055" y="2989404"/>
            <a:ext cx="4182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Cryptocurrencies are traded 24/7 and therefore after joining the S&amp;P daily prices with the cryptocurrency daily prices there were NULL values on the weekends. We filled the missing weekend values with the previous weekday’s value.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E019F4-1E5D-4E88-B059-234D252DF249}"/>
              </a:ext>
            </a:extLst>
          </p:cNvPr>
          <p:cNvSpPr txBox="1"/>
          <p:nvPr/>
        </p:nvSpPr>
        <p:spPr>
          <a:xfrm>
            <a:off x="1657054" y="2458362"/>
            <a:ext cx="392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S&amp;P Values are not recorded for weekends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8B4914-11C7-4A56-9016-FCB4C04E83C5}"/>
              </a:ext>
            </a:extLst>
          </p:cNvPr>
          <p:cNvSpPr txBox="1"/>
          <p:nvPr/>
        </p:nvSpPr>
        <p:spPr>
          <a:xfrm>
            <a:off x="1908751" y="1943385"/>
            <a:ext cx="2228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NULLS on Weekends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C8FFEED5-38FA-4960-BC01-D410CFF348C8}"/>
              </a:ext>
            </a:extLst>
          </p:cNvPr>
          <p:cNvSpPr/>
          <p:nvPr/>
        </p:nvSpPr>
        <p:spPr>
          <a:xfrm>
            <a:off x="932507" y="4312483"/>
            <a:ext cx="10320950" cy="1856747"/>
          </a:xfrm>
          <a:prstGeom prst="roundRect">
            <a:avLst>
              <a:gd name="adj" fmla="val 7849"/>
            </a:avLst>
          </a:prstGeom>
          <a:solidFill>
            <a:schemeClr val="bg1">
              <a:alpha val="5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FB3EB8F3-9ED6-4E1B-ACE2-586813D74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364255"/>
              </p:ext>
            </p:extLst>
          </p:nvPr>
        </p:nvGraphicFramePr>
        <p:xfrm>
          <a:off x="6351014" y="4484552"/>
          <a:ext cx="2590807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Change since Yesterday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First Day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NULL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Second Day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X%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Third Day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Y%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Rounded Rectangle 11">
            <a:extLst>
              <a:ext uri="{FF2B5EF4-FFF2-40B4-BE49-F238E27FC236}">
                <a16:creationId xmlns:a16="http://schemas.microsoft.com/office/drawing/2014/main" id="{638AF5D3-0459-4CF4-A647-F124B28BFA9E}"/>
              </a:ext>
            </a:extLst>
          </p:cNvPr>
          <p:cNvSpPr/>
          <p:nvPr/>
        </p:nvSpPr>
        <p:spPr>
          <a:xfrm>
            <a:off x="1372084" y="4096459"/>
            <a:ext cx="3301857" cy="4640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Straight Connector 12">
            <a:extLst>
              <a:ext uri="{FF2B5EF4-FFF2-40B4-BE49-F238E27FC236}">
                <a16:creationId xmlns:a16="http://schemas.microsoft.com/office/drawing/2014/main" id="{1187765B-8EEF-4E0F-8D4F-D4D735EBCB35}"/>
              </a:ext>
            </a:extLst>
          </p:cNvPr>
          <p:cNvCxnSpPr/>
          <p:nvPr/>
        </p:nvCxnSpPr>
        <p:spPr>
          <a:xfrm>
            <a:off x="1547111" y="5050099"/>
            <a:ext cx="4320000" cy="0"/>
          </a:xfrm>
          <a:prstGeom prst="line">
            <a:avLst/>
          </a:prstGeom>
          <a:ln w="1270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2FED216-6046-4713-A1B1-078A75CBD50E}"/>
              </a:ext>
            </a:extLst>
          </p:cNvPr>
          <p:cNvSpPr txBox="1"/>
          <p:nvPr/>
        </p:nvSpPr>
        <p:spPr>
          <a:xfrm>
            <a:off x="1657055" y="5189848"/>
            <a:ext cx="4182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When calculating change since yesterday or if there will be a major change tomorrow, we received NULL values in the first and last rows due to missing information needed for those calculations. We dropped these rows.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06DEB8-45B2-4ACF-973C-C3208BFD09EF}"/>
              </a:ext>
            </a:extLst>
          </p:cNvPr>
          <p:cNvSpPr txBox="1"/>
          <p:nvPr/>
        </p:nvSpPr>
        <p:spPr>
          <a:xfrm>
            <a:off x="1547111" y="4143829"/>
            <a:ext cx="3000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NULLS due to calculations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0EDBB2-E1AC-46F6-93D5-BEA56A0AF801}"/>
              </a:ext>
            </a:extLst>
          </p:cNvPr>
          <p:cNvSpPr txBox="1"/>
          <p:nvPr/>
        </p:nvSpPr>
        <p:spPr>
          <a:xfrm>
            <a:off x="1621060" y="4682597"/>
            <a:ext cx="392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First and last rows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941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Transforming Data</a:t>
            </a:r>
          </a:p>
        </p:txBody>
      </p:sp>
      <p:sp>
        <p:nvSpPr>
          <p:cNvPr id="4" name="L-Shape 2">
            <a:extLst>
              <a:ext uri="{FF2B5EF4-FFF2-40B4-BE49-F238E27FC236}">
                <a16:creationId xmlns:a16="http://schemas.microsoft.com/office/drawing/2014/main" id="{2236167F-039D-42CA-B69B-A717A7F634A4}"/>
              </a:ext>
            </a:extLst>
          </p:cNvPr>
          <p:cNvSpPr/>
          <p:nvPr/>
        </p:nvSpPr>
        <p:spPr>
          <a:xfrm rot="13496991">
            <a:off x="5168257" y="3814294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DA36A-FACE-4B96-9284-96047F67BA25}"/>
              </a:ext>
            </a:extLst>
          </p:cNvPr>
          <p:cNvSpPr txBox="1"/>
          <p:nvPr/>
        </p:nvSpPr>
        <p:spPr>
          <a:xfrm rot="18900000">
            <a:off x="967766" y="5218147"/>
            <a:ext cx="162128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49D9C1E9-9D38-4F7A-A4DF-7B5A8A1C5E90}"/>
              </a:ext>
            </a:extLst>
          </p:cNvPr>
          <p:cNvGrpSpPr/>
          <p:nvPr/>
        </p:nvGrpSpPr>
        <p:grpSpPr>
          <a:xfrm>
            <a:off x="959667" y="1660192"/>
            <a:ext cx="2076421" cy="1083012"/>
            <a:chOff x="1005509" y="2053079"/>
            <a:chExt cx="1982315" cy="10830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660F4B-19D4-4EF0-A040-DA8F3F904E8C}"/>
                </a:ext>
              </a:extLst>
            </p:cNvPr>
            <p:cNvSpPr txBox="1"/>
            <p:nvPr/>
          </p:nvSpPr>
          <p:spPr>
            <a:xfrm>
              <a:off x="1005509" y="2053079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C69D35-5C27-479E-BFB1-45BCE54F514C}"/>
                </a:ext>
              </a:extLst>
            </p:cNvPr>
            <p:cNvSpPr txBox="1"/>
            <p:nvPr/>
          </p:nvSpPr>
          <p:spPr>
            <a:xfrm>
              <a:off x="1005510" y="2305094"/>
              <a:ext cx="1982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raw data was too large to work with, with an average of one million rows per week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3">
            <a:extLst>
              <a:ext uri="{FF2B5EF4-FFF2-40B4-BE49-F238E27FC236}">
                <a16:creationId xmlns:a16="http://schemas.microsoft.com/office/drawing/2014/main" id="{A14BBD88-1175-45E9-A039-A2A86C7F9489}"/>
              </a:ext>
            </a:extLst>
          </p:cNvPr>
          <p:cNvGrpSpPr/>
          <p:nvPr/>
        </p:nvGrpSpPr>
        <p:grpSpPr>
          <a:xfrm>
            <a:off x="9288379" y="1522737"/>
            <a:ext cx="2076421" cy="2006341"/>
            <a:chOff x="2961536" y="1647319"/>
            <a:chExt cx="1982315" cy="2006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CF9CB2-4E31-404B-909C-D2C4502D0E11}"/>
                </a:ext>
              </a:extLst>
            </p:cNvPr>
            <p:cNvSpPr txBox="1"/>
            <p:nvPr/>
          </p:nvSpPr>
          <p:spPr>
            <a:xfrm>
              <a:off x="2961536" y="1647319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Solution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09F39B-342E-433E-ADE7-938978BE2FC9}"/>
                </a:ext>
              </a:extLst>
            </p:cNvPr>
            <p:cNvSpPr txBox="1"/>
            <p:nvPr/>
          </p:nvSpPr>
          <p:spPr>
            <a:xfrm>
              <a:off x="2961537" y="1899334"/>
              <a:ext cx="198231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summarized each day into a single row in a new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dataframe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The columns of this new data frame include tweet count, average likes, and counts of influential hashtags. This summarizes the data we’re most interested in.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Isosceles Triangle 51">
            <a:extLst>
              <a:ext uri="{FF2B5EF4-FFF2-40B4-BE49-F238E27FC236}">
                <a16:creationId xmlns:a16="http://schemas.microsoft.com/office/drawing/2014/main" id="{822106B9-F9E6-4AEE-8619-20B475CB5AE5}"/>
              </a:ext>
            </a:extLst>
          </p:cNvPr>
          <p:cNvSpPr/>
          <p:nvPr/>
        </p:nvSpPr>
        <p:spPr>
          <a:xfrm>
            <a:off x="2365073" y="4445788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29E399-DB8D-43A4-AE09-1C5BEE5F1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4" y="3034580"/>
            <a:ext cx="4856440" cy="33108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1376B6-21DF-4AA5-8124-94451C862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107" y="3529078"/>
            <a:ext cx="4426323" cy="267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24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9A6BCCB0-36F3-4DF8-949D-67F9B371C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0" y="1612664"/>
            <a:ext cx="10587170" cy="524533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Visualizing our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BACF66-8B4A-47ED-B446-718C4B3FF148}"/>
              </a:ext>
            </a:extLst>
          </p:cNvPr>
          <p:cNvSpPr txBox="1"/>
          <p:nvPr/>
        </p:nvSpPr>
        <p:spPr>
          <a:xfrm>
            <a:off x="1921750" y="1612664"/>
            <a:ext cx="807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relationship between the diamond hands hashtag and the price of Bitcoin.</a:t>
            </a:r>
          </a:p>
          <a:p>
            <a:r>
              <a:rPr lang="en-US" dirty="0"/>
              <a:t>The relationship seems to be inversed.</a:t>
            </a:r>
          </a:p>
        </p:txBody>
      </p:sp>
    </p:spTree>
    <p:extLst>
      <p:ext uri="{BB962C8B-B14F-4D97-AF65-F5344CB8AC3E}">
        <p14:creationId xmlns:p14="http://schemas.microsoft.com/office/powerpoint/2010/main" val="13002996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3274</TotalTime>
  <Words>985</Words>
  <Application>Microsoft Office PowerPoint</Application>
  <PresentationFormat>Widescreen</PresentationFormat>
  <Paragraphs>114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Katzin, Aaron</cp:lastModifiedBy>
  <cp:revision>108</cp:revision>
  <dcterms:created xsi:type="dcterms:W3CDTF">2018-04-24T17:14:44Z</dcterms:created>
  <dcterms:modified xsi:type="dcterms:W3CDTF">2021-06-25T11:04:31Z</dcterms:modified>
</cp:coreProperties>
</file>